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50.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51.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tags/tag52.xml" ContentType="application/vnd.openxmlformats-officedocument.presentationml.tags+xml"/>
  <Override PartName="/ppt/notesSlides/notesSlide155.xml" ContentType="application/vnd.openxmlformats-officedocument.presentationml.notesSlide+xml"/>
  <Override PartName="/ppt/tags/tag53.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54.xml" ContentType="application/vnd.openxmlformats-officedocument.presentationml.tags+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207"/>
  </p:notesMasterIdLst>
  <p:sldIdLst>
    <p:sldId id="2076138295" r:id="rId8"/>
    <p:sldId id="2076138301" r:id="rId9"/>
    <p:sldId id="2076138387" r:id="rId10"/>
    <p:sldId id="2076138325" r:id="rId11"/>
    <p:sldId id="2076138467" r:id="rId12"/>
    <p:sldId id="275" r:id="rId13"/>
    <p:sldId id="296" r:id="rId14"/>
    <p:sldId id="276" r:id="rId15"/>
    <p:sldId id="277" r:id="rId16"/>
    <p:sldId id="278" r:id="rId17"/>
    <p:sldId id="280" r:id="rId18"/>
    <p:sldId id="2076138337" r:id="rId19"/>
    <p:sldId id="2076138493" r:id="rId20"/>
    <p:sldId id="2076138442" r:id="rId21"/>
    <p:sldId id="2076138327" r:id="rId22"/>
    <p:sldId id="2076137318" r:id="rId23"/>
    <p:sldId id="2076138345" r:id="rId24"/>
    <p:sldId id="2076138346" r:id="rId25"/>
    <p:sldId id="2076138510" r:id="rId26"/>
    <p:sldId id="2076138511" r:id="rId27"/>
    <p:sldId id="2076138512" r:id="rId28"/>
    <p:sldId id="2076138513" r:id="rId29"/>
    <p:sldId id="2076138537" r:id="rId30"/>
    <p:sldId id="2076138514" r:id="rId31"/>
    <p:sldId id="2076138515" r:id="rId32"/>
    <p:sldId id="1370" r:id="rId33"/>
    <p:sldId id="1841" r:id="rId34"/>
    <p:sldId id="2076138486" r:id="rId35"/>
    <p:sldId id="2076138487" r:id="rId36"/>
    <p:sldId id="2076138491" r:id="rId37"/>
    <p:sldId id="2076138546" r:id="rId38"/>
    <p:sldId id="2076138547" r:id="rId39"/>
    <p:sldId id="2076138542" r:id="rId40"/>
    <p:sldId id="2076138328" r:id="rId41"/>
    <p:sldId id="2076137739" r:id="rId42"/>
    <p:sldId id="2076138507" r:id="rId43"/>
    <p:sldId id="2076138508" r:id="rId44"/>
    <p:sldId id="2076138509" r:id="rId45"/>
    <p:sldId id="2076138529" r:id="rId46"/>
    <p:sldId id="2076138530" r:id="rId47"/>
    <p:sldId id="2076138531" r:id="rId48"/>
    <p:sldId id="2076138532" r:id="rId49"/>
    <p:sldId id="2076138533" r:id="rId50"/>
    <p:sldId id="2076138534" r:id="rId51"/>
    <p:sldId id="2076138441" r:id="rId52"/>
    <p:sldId id="2076138302" r:id="rId53"/>
    <p:sldId id="2076138310" r:id="rId54"/>
    <p:sldId id="2076138499" r:id="rId55"/>
    <p:sldId id="2076138308" r:id="rId56"/>
    <p:sldId id="2076138501" r:id="rId57"/>
    <p:sldId id="2076138516" r:id="rId58"/>
    <p:sldId id="2076138535" r:id="rId59"/>
    <p:sldId id="2076138536" r:id="rId60"/>
    <p:sldId id="2076137913" r:id="rId61"/>
    <p:sldId id="2076138309" r:id="rId62"/>
    <p:sldId id="2076138518" r:id="rId63"/>
    <p:sldId id="2076138519" r:id="rId64"/>
    <p:sldId id="2076138517" r:id="rId65"/>
    <p:sldId id="2076138538" r:id="rId66"/>
    <p:sldId id="2076138314" r:id="rId67"/>
    <p:sldId id="2076138315" r:id="rId68"/>
    <p:sldId id="2076138502" r:id="rId69"/>
    <p:sldId id="2076138503" r:id="rId70"/>
    <p:sldId id="2076138520" r:id="rId71"/>
    <p:sldId id="2076138539" r:id="rId72"/>
    <p:sldId id="2076138318" r:id="rId73"/>
    <p:sldId id="2076138319" r:id="rId74"/>
    <p:sldId id="2076138521" r:id="rId75"/>
    <p:sldId id="2076138522" r:id="rId76"/>
    <p:sldId id="2076138523" r:id="rId77"/>
    <p:sldId id="2076138540" r:id="rId78"/>
    <p:sldId id="2076138316" r:id="rId79"/>
    <p:sldId id="2076138317" r:id="rId80"/>
    <p:sldId id="2076138505" r:id="rId81"/>
    <p:sldId id="2076138506" r:id="rId82"/>
    <p:sldId id="2076138524" r:id="rId83"/>
    <p:sldId id="2076138541" r:id="rId84"/>
    <p:sldId id="2076138320" r:id="rId85"/>
    <p:sldId id="2076138321" r:id="rId86"/>
    <p:sldId id="2076138526" r:id="rId87"/>
    <p:sldId id="2076138527" r:id="rId88"/>
    <p:sldId id="2076138525" r:id="rId89"/>
    <p:sldId id="2076138528" r:id="rId90"/>
    <p:sldId id="2076138468" r:id="rId91"/>
    <p:sldId id="2076138469" r:id="rId92"/>
    <p:sldId id="2076138470" r:id="rId93"/>
    <p:sldId id="2076138443" r:id="rId94"/>
    <p:sldId id="2076138444" r:id="rId95"/>
    <p:sldId id="2076138495" r:id="rId96"/>
    <p:sldId id="2076138367" r:id="rId97"/>
    <p:sldId id="2076138543" r:id="rId98"/>
    <p:sldId id="2076138544" r:id="rId99"/>
    <p:sldId id="2076138545" r:id="rId100"/>
    <p:sldId id="2076138500" r:id="rId101"/>
    <p:sldId id="2076138504" r:id="rId102"/>
    <p:sldId id="2076138549" r:id="rId103"/>
    <p:sldId id="2076138550" r:id="rId104"/>
    <p:sldId id="2076138551" r:id="rId105"/>
    <p:sldId id="2076138548" r:id="rId106"/>
    <p:sldId id="2076138552" r:id="rId107"/>
    <p:sldId id="2076138553" r:id="rId108"/>
    <p:sldId id="2076138366" r:id="rId109"/>
    <p:sldId id="2076138497" r:id="rId110"/>
    <p:sldId id="2076138498" r:id="rId111"/>
    <p:sldId id="2452" r:id="rId112"/>
    <p:sldId id="2076138472" r:id="rId113"/>
    <p:sldId id="2076138263" r:id="rId114"/>
    <p:sldId id="1385" r:id="rId115"/>
    <p:sldId id="2076138420" r:id="rId116"/>
    <p:sldId id="2076138421" r:id="rId117"/>
    <p:sldId id="2076138347" r:id="rId118"/>
    <p:sldId id="2076138413" r:id="rId119"/>
    <p:sldId id="2076138422" r:id="rId120"/>
    <p:sldId id="2076138423" r:id="rId121"/>
    <p:sldId id="281" r:id="rId122"/>
    <p:sldId id="2076137552" r:id="rId123"/>
    <p:sldId id="2076137551" r:id="rId124"/>
    <p:sldId id="2076138424" r:id="rId125"/>
    <p:sldId id="2076138425" r:id="rId126"/>
    <p:sldId id="2076138426" r:id="rId127"/>
    <p:sldId id="2076138427" r:id="rId128"/>
    <p:sldId id="2076138428" r:id="rId129"/>
    <p:sldId id="2076138369" r:id="rId130"/>
    <p:sldId id="2076138419" r:id="rId131"/>
    <p:sldId id="2076138429" r:id="rId132"/>
    <p:sldId id="2076138475" r:id="rId133"/>
    <p:sldId id="2076138430" r:id="rId134"/>
    <p:sldId id="2076138431" r:id="rId135"/>
    <p:sldId id="2076138492" r:id="rId136"/>
    <p:sldId id="2076138432" r:id="rId137"/>
    <p:sldId id="2076138433" r:id="rId138"/>
    <p:sldId id="2076138434" r:id="rId139"/>
    <p:sldId id="2076138435" r:id="rId140"/>
    <p:sldId id="2076138436" r:id="rId141"/>
    <p:sldId id="2076138368" r:id="rId142"/>
    <p:sldId id="2076137560" r:id="rId143"/>
    <p:sldId id="2076138474" r:id="rId144"/>
    <p:sldId id="2076137561" r:id="rId145"/>
    <p:sldId id="2076137562" r:id="rId146"/>
    <p:sldId id="2076137563" r:id="rId147"/>
    <p:sldId id="2076138437" r:id="rId148"/>
    <p:sldId id="2076138376" r:id="rId149"/>
    <p:sldId id="2076138379" r:id="rId150"/>
    <p:sldId id="2076138438" r:id="rId151"/>
    <p:sldId id="2076138404" r:id="rId152"/>
    <p:sldId id="2076138464" r:id="rId153"/>
    <p:sldId id="2076138465" r:id="rId154"/>
    <p:sldId id="2076138466" r:id="rId155"/>
    <p:sldId id="2076138371" r:id="rId156"/>
    <p:sldId id="2076138476" r:id="rId157"/>
    <p:sldId id="2076138377" r:id="rId158"/>
    <p:sldId id="2076138378" r:id="rId159"/>
    <p:sldId id="2076138439" r:id="rId160"/>
    <p:sldId id="2076138440" r:id="rId161"/>
    <p:sldId id="2076138375" r:id="rId162"/>
    <p:sldId id="2076138374" r:id="rId163"/>
    <p:sldId id="287" r:id="rId164"/>
    <p:sldId id="2076138373" r:id="rId165"/>
    <p:sldId id="2076138477" r:id="rId166"/>
    <p:sldId id="2076138401" r:id="rId167"/>
    <p:sldId id="2076138402" r:id="rId168"/>
    <p:sldId id="2076138494" r:id="rId169"/>
    <p:sldId id="2076138459" r:id="rId170"/>
    <p:sldId id="2076138405" r:id="rId171"/>
    <p:sldId id="2076138461" r:id="rId172"/>
    <p:sldId id="2076138460" r:id="rId173"/>
    <p:sldId id="2076138406" r:id="rId174"/>
    <p:sldId id="2076138409" r:id="rId175"/>
    <p:sldId id="2076138411" r:id="rId176"/>
    <p:sldId id="2076138407" r:id="rId177"/>
    <p:sldId id="2076138403" r:id="rId178"/>
    <p:sldId id="2076138463" r:id="rId179"/>
    <p:sldId id="2076138412" r:id="rId180"/>
    <p:sldId id="2076138408" r:id="rId181"/>
    <p:sldId id="2076138462" r:id="rId182"/>
    <p:sldId id="2076138452" r:id="rId183"/>
    <p:sldId id="2076138453" r:id="rId184"/>
    <p:sldId id="2076138454" r:id="rId185"/>
    <p:sldId id="2076138455" r:id="rId186"/>
    <p:sldId id="2076138456" r:id="rId187"/>
    <p:sldId id="2076138457" r:id="rId188"/>
    <p:sldId id="2076138446" r:id="rId189"/>
    <p:sldId id="2076138447" r:id="rId190"/>
    <p:sldId id="2076138448" r:id="rId191"/>
    <p:sldId id="2076138395" r:id="rId192"/>
    <p:sldId id="2076138445" r:id="rId193"/>
    <p:sldId id="2076138329" r:id="rId194"/>
    <p:sldId id="2076138298" r:id="rId195"/>
    <p:sldId id="2076138299" r:id="rId196"/>
    <p:sldId id="2076138300" r:id="rId197"/>
    <p:sldId id="2076138304" r:id="rId198"/>
    <p:sldId id="2076138236" r:id="rId199"/>
    <p:sldId id="2076138305" r:id="rId200"/>
    <p:sldId id="2076138418" r:id="rId201"/>
    <p:sldId id="2076138208" r:id="rId202"/>
    <p:sldId id="2076138271" r:id="rId203"/>
    <p:sldId id="2076138225" r:id="rId204"/>
    <p:sldId id="2076138270" r:id="rId205"/>
    <p:sldId id="2076138226" r:id="rId2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rity Center + Azure Defender" id="{C274AFDC-CF9C-44C7-8F8A-776972FC0600}">
          <p14:sldIdLst>
            <p14:sldId id="2076138325"/>
            <p14:sldId id="2076138467"/>
            <p14:sldId id="275"/>
            <p14:sldId id="296"/>
            <p14:sldId id="276"/>
            <p14:sldId id="277"/>
            <p14:sldId id="278"/>
            <p14:sldId id="280"/>
            <p14:sldId id="2076138337"/>
            <p14:sldId id="2076138493"/>
          </p14:sldIdLst>
        </p14:section>
        <p14:section name="Break" id="{9631F808-60CC-458B-B264-A4BB7B381995}">
          <p14:sldIdLst>
            <p14:sldId id="2076138442"/>
          </p14:sldIdLst>
        </p14:section>
        <p14:section name="Azure Defender" id="{196545E2-E7A9-4C67-8716-BDE39927BCF0}">
          <p14:sldIdLst>
            <p14:sldId id="2076138327"/>
            <p14:sldId id="2076137318"/>
            <p14:sldId id="2076138345"/>
            <p14:sldId id="2076138346"/>
          </p14:sldIdLst>
        </p14:section>
        <p14:section name="Azure Defender Deployment" id="{4346F967-D2BE-4527-939D-F420811B197E}">
          <p14:sldIdLst>
            <p14:sldId id="2076138510"/>
            <p14:sldId id="2076138511"/>
            <p14:sldId id="2076138512"/>
            <p14:sldId id="2076138513"/>
            <p14:sldId id="2076138537"/>
            <p14:sldId id="2076138514"/>
            <p14:sldId id="2076138515"/>
          </p14:sldIdLst>
        </p14:section>
        <p14:section name="Azure Defender Solutions" id="{27DA62DD-4511-48D8-91E4-9612E6225D63}">
          <p14:sldIdLst>
            <p14:sldId id="1370"/>
            <p14:sldId id="1841"/>
          </p14:sldIdLst>
        </p14:section>
        <p14:section name="Azure Policy" id="{CAF2A4B0-E440-4028-979E-D19F2F28F048}">
          <p14:sldIdLst>
            <p14:sldId id="2076138486"/>
            <p14:sldId id="2076138487"/>
            <p14:sldId id="2076138491"/>
            <p14:sldId id="2076138546"/>
            <p14:sldId id="2076138547"/>
            <p14:sldId id="2076138542"/>
          </p14:sldIdLst>
        </p14:section>
        <p14:section name="VM Vulnerability Assessment" id="{A0BEE228-0ADB-48B3-B016-904DA0ECCC0A}">
          <p14:sldIdLst>
            <p14:sldId id="2076138328"/>
            <p14:sldId id="2076137739"/>
            <p14:sldId id="2076138507"/>
            <p14:sldId id="2076138508"/>
            <p14:sldId id="2076138509"/>
            <p14:sldId id="2076138529"/>
          </p14:sldIdLst>
        </p14:section>
        <p14:section name="SQL Vulnerability Assessment" id="{FD8CF967-F330-4990-9F92-8993000475A3}">
          <p14:sldIdLst>
            <p14:sldId id="2076138530"/>
            <p14:sldId id="2076138531"/>
            <p14:sldId id="2076138532"/>
            <p14:sldId id="2076138533"/>
            <p14:sldId id="2076138534"/>
          </p14:sldIdLst>
        </p14:section>
        <p14:section name="Break" id="{886D63D4-6E91-4CF5-9678-2CF22AB2529E}">
          <p14:sldIdLst>
            <p14:sldId id="2076138441"/>
            <p14:sldId id="2076138302"/>
          </p14:sldIdLst>
        </p14:section>
        <p14:section name="File Integrity" id="{D43137DB-7A7D-4D5E-8584-C56E6A2CBD72}">
          <p14:sldIdLst>
            <p14:sldId id="2076138310"/>
            <p14:sldId id="2076138499"/>
            <p14:sldId id="2076138308"/>
            <p14:sldId id="2076138501"/>
            <p14:sldId id="2076138516"/>
            <p14:sldId id="2076138535"/>
            <p14:sldId id="2076138536"/>
          </p14:sldIdLst>
        </p14:section>
        <p14:section name="Container Image Scanning" id="{981B5751-F059-421E-9F4A-718DED7576A9}">
          <p14:sldIdLst>
            <p14:sldId id="2076137913"/>
            <p14:sldId id="2076138309"/>
            <p14:sldId id="2076138518"/>
            <p14:sldId id="2076138519"/>
            <p14:sldId id="2076138517"/>
            <p14:sldId id="2076138538"/>
          </p14:sldIdLst>
        </p14:section>
        <p14:section name="Adaptive Application Control" id="{764B7D06-6D79-4110-BCE7-7E682E6BC19B}">
          <p14:sldIdLst>
            <p14:sldId id="2076138314"/>
            <p14:sldId id="2076138315"/>
            <p14:sldId id="2076138502"/>
            <p14:sldId id="2076138503"/>
            <p14:sldId id="2076138520"/>
            <p14:sldId id="2076138539"/>
          </p14:sldIdLst>
        </p14:section>
        <p14:section name="Adaptive Network Hardening" id="{01786078-9EE2-48B0-8C93-309871958D1B}">
          <p14:sldIdLst>
            <p14:sldId id="2076138318"/>
            <p14:sldId id="2076138319"/>
            <p14:sldId id="2076138521"/>
            <p14:sldId id="2076138522"/>
            <p14:sldId id="2076138523"/>
            <p14:sldId id="2076138540"/>
          </p14:sldIdLst>
        </p14:section>
        <p14:section name="JIT VM Access" id="{8EFE9F4D-A5D1-4470-BE9D-DA6EF130F49F}">
          <p14:sldIdLst>
            <p14:sldId id="2076138316"/>
            <p14:sldId id="2076138317"/>
            <p14:sldId id="2076138505"/>
            <p14:sldId id="2076138506"/>
            <p14:sldId id="2076138524"/>
            <p14:sldId id="2076138541"/>
          </p14:sldIdLst>
        </p14:section>
        <p14:section name="Network Map" id="{3DE12C7F-F3BA-46C4-B695-C6841C27BD44}">
          <p14:sldIdLst>
            <p14:sldId id="2076138320"/>
            <p14:sldId id="2076138321"/>
            <p14:sldId id="2076138526"/>
            <p14:sldId id="2076138527"/>
            <p14:sldId id="2076138525"/>
            <p14:sldId id="2076138528"/>
          </p14:sldIdLst>
        </p14:section>
        <p14:section name="Recommendations" id="{CEF9A24C-D26E-4AAC-BB1E-C1BB44E1606D}">
          <p14:sldIdLst>
            <p14:sldId id="2076138468"/>
            <p14:sldId id="2076138469"/>
            <p14:sldId id="2076138470"/>
          </p14:sldIdLst>
        </p14:section>
        <p14:section name="Long Break" id="{BA75260C-0D7A-403D-AA87-D9B6D80D3B7A}">
          <p14:sldIdLst>
            <p14:sldId id="2076138443"/>
            <p14:sldId id="2076138444"/>
          </p14:sldIdLst>
        </p14:section>
        <p14:section name="Azure Defender APIs" id="{9B7668E5-8A25-4EC7-A57A-3BDAA9DCA595}">
          <p14:sldIdLst>
            <p14:sldId id="2076138495"/>
            <p14:sldId id="2076138367"/>
            <p14:sldId id="2076138543"/>
            <p14:sldId id="2076138544"/>
            <p14:sldId id="2076138545"/>
            <p14:sldId id="2076138500"/>
            <p14:sldId id="2076138504"/>
            <p14:sldId id="2076138549"/>
            <p14:sldId id="2076138550"/>
            <p14:sldId id="2076138551"/>
            <p14:sldId id="2076138548"/>
            <p14:sldId id="2076138552"/>
            <p14:sldId id="2076138553"/>
            <p14:sldId id="2076138366"/>
            <p14:sldId id="2076138497"/>
            <p14:sldId id="2076138498"/>
          </p14:sldIdLst>
        </p14:section>
        <p14:section name="Question" id="{8667E555-ECFA-4E34-8C0E-8A0B8EAF691E}">
          <p14:sldIdLst>
            <p14:sldId id="2452"/>
            <p14:sldId id="2076138472"/>
          </p14:sldIdLst>
        </p14:section>
        <p14:section name="Activity 1" id="{791D778D-E3E2-49A4-B97D-5B1710C1A88C}">
          <p14:sldIdLst>
            <p14:sldId id="2076138263"/>
            <p14:sldId id="1385"/>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19"/>
            <p14:sldId id="2076138429"/>
            <p14:sldId id="2076138475"/>
            <p14:sldId id="2076138430"/>
            <p14:sldId id="2076138431"/>
            <p14:sldId id="2076138492"/>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94"/>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slide" Target="slides/slide179.xml"/><Relationship Id="rId211" Type="http://schemas.openxmlformats.org/officeDocument/2006/relationships/tableStyles" Target="tableStyle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slide" Target="slides/slide190.xml"/><Relationship Id="rId206" Type="http://schemas.openxmlformats.org/officeDocument/2006/relationships/slide" Target="slides/slide199.xml"/><Relationship Id="rId201" Type="http://schemas.openxmlformats.org/officeDocument/2006/relationships/slide" Target="slides/slide194.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slide" Target="slides/slide195.xml"/><Relationship Id="rId207" Type="http://schemas.openxmlformats.org/officeDocument/2006/relationships/notesMaster" Target="notesMasters/notes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slide" Target="slides/slide196.xml"/><Relationship Id="rId208"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viewProps" Target="viewProps.xml"/><Relationship Id="rId190" Type="http://schemas.openxmlformats.org/officeDocument/2006/relationships/slide" Target="slides/slide183.xml"/><Relationship Id="rId204" Type="http://schemas.openxmlformats.org/officeDocument/2006/relationships/slide" Target="slides/slide197.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theme" Target="theme/theme1.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11/20/2021 9:22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40895945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21090789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8181273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Azure Security Center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39034097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148</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149</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294721916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95722788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163</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166</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167</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168</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169</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170</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171</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172</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173</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174</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177</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178</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179</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11/20/2021 9:22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180</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181</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183</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184</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185</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188</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11/20/2021 9:22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195</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196</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11/20/2021 9:22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49598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330590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80975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236339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1848451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155480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https://github.com/Azure/Azure-Security-Center/blob/main/Remediation%20scripts/Enable%20the%20built-in%20vulnerability%20assessment%20solution%20on%20virtual%20machines%20(powered%20by%20Qualys)/PowerShell/qualys-remediate-unhealthy-vms.ps1</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138089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669681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427116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84306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400826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4034256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913019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537708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2564138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11/20/2021 9:22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079239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903702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739270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2767360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2489590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11/20/2021 9:22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513740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458799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15767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4277396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11/20/2021 9:22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484518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655546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834163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8732116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11/20/2021 9:22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949989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3365083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472754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781883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11/20/2021 9:22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333829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391415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7520257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425138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4003240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312742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84597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4681795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1471284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85334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353391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26581074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5920370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281458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27515625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https://docs.microsoft.com/en-us/rest/api/securitycenter/adaptive-application-controls</a:t>
            </a:r>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31206155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40587726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899369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5304537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16217931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269153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6693092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Security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711916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Saturday, November 20,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Saturday, November 20,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Saturday, November 20,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Saturday, November 20,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Saturday, November 20,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Saturday, November 20,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Saturday, November 20,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Saturday, November 20,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Saturday, November 20,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Saturday, November 20,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Saturday, November 20,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Saturday, November 20,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5.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65.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1.png"/><Relationship Id="rId1" Type="http://schemas.openxmlformats.org/officeDocument/2006/relationships/slideLayout" Target="../slideLayouts/slideLayout39.xml"/><Relationship Id="rId4" Type="http://schemas.openxmlformats.org/officeDocument/2006/relationships/image" Target="../media/image69.png"/></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66.xml"/><Relationship Id="rId4" Type="http://schemas.openxmlformats.org/officeDocument/2006/relationships/image" Target="../media/image51.png"/></Relationships>
</file>

<file path=ppt/slides/_rels/slide1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7.xml"/><Relationship Id="rId1" Type="http://schemas.openxmlformats.org/officeDocument/2006/relationships/slideLayout" Target="../slideLayouts/slideLayout6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1.png"/></Relationships>
</file>

<file path=ppt/slides/_rels/slide1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8.xml"/><Relationship Id="rId1" Type="http://schemas.openxmlformats.org/officeDocument/2006/relationships/slideLayout" Target="../slideLayouts/slideLayout66.xml"/><Relationship Id="rId5" Type="http://schemas.openxmlformats.org/officeDocument/2006/relationships/image" Target="../media/image82.png"/><Relationship Id="rId4" Type="http://schemas.openxmlformats.org/officeDocument/2006/relationships/image" Target="../media/image51.png"/></Relationships>
</file>

<file path=ppt/slides/_rels/slide1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9.xml"/><Relationship Id="rId1" Type="http://schemas.openxmlformats.org/officeDocument/2006/relationships/slideLayout" Target="../slideLayouts/slideLayout66.xml"/><Relationship Id="rId5" Type="http://schemas.openxmlformats.org/officeDocument/2006/relationships/image" Target="../media/image83.png"/><Relationship Id="rId4" Type="http://schemas.openxmlformats.org/officeDocument/2006/relationships/image" Target="../media/image51.png"/></Relationships>
</file>

<file path=ppt/slides/_rels/slide1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5.xml"/></Relationships>
</file>

<file path=ppt/slides/_rels/slide1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2.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5.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3.xml"/><Relationship Id="rId1" Type="http://schemas.openxmlformats.org/officeDocument/2006/relationships/slideLayout" Target="../slideLayouts/slideLayout6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6.xml"/><Relationship Id="rId1" Type="http://schemas.openxmlformats.org/officeDocument/2006/relationships/slideLayout" Target="../slideLayouts/slideLayout66.xml"/><Relationship Id="rId4" Type="http://schemas.openxmlformats.org/officeDocument/2006/relationships/image" Target="../media/image91.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3.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6.xml"/></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5.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30.xml"/><Relationship Id="rId1" Type="http://schemas.openxmlformats.org/officeDocument/2006/relationships/slideLayout" Target="../slideLayouts/slideLayout66.xml"/><Relationship Id="rId4" Type="http://schemas.openxmlformats.org/officeDocument/2006/relationships/image" Target="../media/image97.png"/></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1.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6.xml"/></Relationships>
</file>

<file path=ppt/slides/_rels/slide1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8.xml"/><Relationship Id="rId1" Type="http://schemas.openxmlformats.org/officeDocument/2006/relationships/slideLayout" Target="../slideLayouts/slideLayout66.xml"/></Relationships>
</file>

<file path=ppt/slides/_rels/slide1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9.xml"/><Relationship Id="rId1" Type="http://schemas.openxmlformats.org/officeDocument/2006/relationships/slideLayout" Target="../slideLayouts/slideLayout66.xml"/></Relationships>
</file>

<file path=ppt/slides/_rels/slide1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0.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2.xml"/><Relationship Id="rId1" Type="http://schemas.openxmlformats.org/officeDocument/2006/relationships/slideLayout" Target="../slideLayouts/slideLayout66.xml"/></Relationships>
</file>

<file path=ppt/slides/_rels/slide1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3.xml"/><Relationship Id="rId1" Type="http://schemas.openxmlformats.org/officeDocument/2006/relationships/slideLayout" Target="../slideLayouts/slideLayout66.xml"/><Relationship Id="rId4" Type="http://schemas.openxmlformats.org/officeDocument/2006/relationships/image" Target="../media/image104.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6.xml"/></Relationships>
</file>

<file path=ppt/slides/_rels/slide1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5.xml"/><Relationship Id="rId1" Type="http://schemas.openxmlformats.org/officeDocument/2006/relationships/slideLayout" Target="../slideLayouts/slideLayout6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7.xml"/><Relationship Id="rId1" Type="http://schemas.openxmlformats.org/officeDocument/2006/relationships/slideLayout" Target="../slideLayouts/slideLayout66.xml"/><Relationship Id="rId4" Type="http://schemas.openxmlformats.org/officeDocument/2006/relationships/image" Target="../media/image106.png"/></Relationships>
</file>

<file path=ppt/slides/_rels/slide178.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48.xml"/><Relationship Id="rId1" Type="http://schemas.openxmlformats.org/officeDocument/2006/relationships/slideLayout" Target="../slideLayouts/slideLayout66.xml"/><Relationship Id="rId4" Type="http://schemas.openxmlformats.org/officeDocument/2006/relationships/image" Target="../media/image107.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9.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0.xml"/><Relationship Id="rId1" Type="http://schemas.openxmlformats.org/officeDocument/2006/relationships/slideLayout" Target="../slideLayouts/slideLayout66.xml"/></Relationships>
</file>

<file path=ppt/slides/_rels/slide1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1.xml"/><Relationship Id="rId1" Type="http://schemas.openxmlformats.org/officeDocument/2006/relationships/slideLayout" Target="../slideLayouts/slideLayout6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52.xml"/><Relationship Id="rId1" Type="http://schemas.openxmlformats.org/officeDocument/2006/relationships/slideLayout" Target="../slideLayouts/slideLayout66.xml"/></Relationships>
</file>

<file path=ppt/slides/_rels/slide18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53.xml"/><Relationship Id="rId1" Type="http://schemas.openxmlformats.org/officeDocument/2006/relationships/slideLayout" Target="../slideLayouts/slideLayout66.xml"/></Relationships>
</file>

<file path=ppt/slides/_rels/slide185.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54.xml"/><Relationship Id="rId1" Type="http://schemas.openxmlformats.org/officeDocument/2006/relationships/slideLayout" Target="../slideLayouts/slideLayout66.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5.xml"/><Relationship Id="rId1" Type="http://schemas.openxmlformats.org/officeDocument/2006/relationships/slideLayout" Target="../slideLayouts/slideLayout68.xml"/></Relationships>
</file>

<file path=ppt/slides/_rels/slide1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2.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png"/><Relationship Id="rId1" Type="http://schemas.openxmlformats.org/officeDocument/2006/relationships/slideLayout" Target="../slideLayouts/slideLayout48.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sv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56.xml"/><Relationship Id="rId1" Type="http://schemas.openxmlformats.org/officeDocument/2006/relationships/slideLayout" Target="../slideLayouts/slideLayout47.xml"/></Relationships>
</file>

<file path=ppt/slides/_rels/slide19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57.xml"/><Relationship Id="rId1" Type="http://schemas.openxmlformats.org/officeDocument/2006/relationships/slideLayout" Target="../slideLayouts/slideLayout36.xml"/><Relationship Id="rId4" Type="http://schemas.openxmlformats.org/officeDocument/2006/relationships/image" Target="../media/image13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hyperlink" Target="https://management.azure.com/subscriptions/$subscriptionId/providers/Microsoft.Authorization/policyAssignments/SecurityCenterBuiltIn?api-version=2019-09-01" TargetMode="External"/><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42.jpe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66.xml"/><Relationship Id="rId4" Type="http://schemas.openxmlformats.org/officeDocument/2006/relationships/image" Target="../media/image4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hyperlink" Target="https://management.azure.com/providers/Microsoft.ResourceGraph/resources?api-version=2019-04-01" TargetMode="External"/><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Microsoft Defender for Cloud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0E5-77A8-47EC-BAF2-E8126270B9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E5748-4BD7-45A8-BECB-F5CCACD909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00BCA0-BB21-4541-B216-CA2307B1EAA4}"/>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625646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Just In Time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80830079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122264670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Authentication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464731" cy="502447"/>
          </a:xfrm>
        </p:spPr>
        <p:txBody>
          <a:bodyPr/>
          <a:lstStyle/>
          <a:p>
            <a:pPr>
              <a:lnSpc>
                <a:spcPct val="100000"/>
              </a:lnSpc>
              <a:spcAft>
                <a:spcPts val="1000"/>
              </a:spcAft>
            </a:pPr>
            <a:r>
              <a:rPr lang="en-US" sz="1800" dirty="0"/>
              <a:t>Authentication is typically based on Azure AD authentication flows where a bearer token is generated and passed in the Authentication header.</a:t>
            </a:r>
          </a:p>
          <a:p>
            <a:pPr>
              <a:lnSpc>
                <a:spcPct val="100000"/>
              </a:lnSpc>
              <a:spcAft>
                <a:spcPts val="1000"/>
              </a:spcAft>
            </a:pPr>
            <a:endParaRPr lang="en-US" sz="1800" b="1" dirty="0"/>
          </a:p>
          <a:p>
            <a:pPr>
              <a:lnSpc>
                <a:spcPct val="100000"/>
              </a:lnSpc>
              <a:spcAft>
                <a:spcPts val="1000"/>
              </a:spcAft>
            </a:pPr>
            <a:r>
              <a:rPr lang="en-US" sz="1800" dirty="0"/>
              <a:t>Valid permission must exist for the principal to execute the actions in the API requests.</a:t>
            </a:r>
          </a:p>
        </p:txBody>
      </p:sp>
    </p:spTree>
    <p:extLst>
      <p:ext uri="{BB962C8B-B14F-4D97-AF65-F5344CB8AC3E}">
        <p14:creationId xmlns:p14="http://schemas.microsoft.com/office/powerpoint/2010/main" val="419026712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Versioning / Endpoints /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Versioning of endpoints is done via the </a:t>
            </a:r>
            <a:r>
              <a:rPr lang="en-US" sz="1800" dirty="0" err="1"/>
              <a:t>ApiVersion</a:t>
            </a:r>
            <a:r>
              <a:rPr lang="en-US" sz="1800" dirty="0"/>
              <a:t> query string parameter.</a:t>
            </a:r>
          </a:p>
          <a:p>
            <a:pPr>
              <a:lnSpc>
                <a:spcPct val="100000"/>
              </a:lnSpc>
              <a:spcAft>
                <a:spcPts val="1000"/>
              </a:spcAft>
            </a:pPr>
            <a:endParaRPr lang="en-US" sz="1800" dirty="0"/>
          </a:p>
          <a:p>
            <a:pPr>
              <a:lnSpc>
                <a:spcPct val="100000"/>
              </a:lnSpc>
              <a:spcAft>
                <a:spcPts val="1000"/>
              </a:spcAft>
            </a:pPr>
            <a:r>
              <a:rPr lang="en-US" sz="1800" dirty="0"/>
              <a:t>It is very important that you call the right API version (whether the latest or a specifically targeted version) for your script/tool or your calls may fail.</a:t>
            </a:r>
          </a:p>
        </p:txBody>
      </p:sp>
    </p:spTree>
    <p:extLst>
      <p:ext uri="{BB962C8B-B14F-4D97-AF65-F5344CB8AC3E}">
        <p14:creationId xmlns:p14="http://schemas.microsoft.com/office/powerpoint/2010/main" val="20314013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REST API calls are throttled in some manner.</a:t>
            </a:r>
          </a:p>
          <a:p>
            <a:pPr>
              <a:lnSpc>
                <a:spcPct val="100000"/>
              </a:lnSpc>
              <a:spcAft>
                <a:spcPts val="1000"/>
              </a:spcAft>
            </a:pPr>
            <a:br>
              <a:rPr lang="en-US" sz="1800" dirty="0"/>
            </a:br>
            <a:r>
              <a:rPr lang="en-US" sz="1800" dirty="0"/>
              <a:t>TODO</a:t>
            </a:r>
          </a:p>
        </p:txBody>
      </p:sp>
    </p:spTree>
    <p:extLst>
      <p:ext uri="{BB962C8B-B14F-4D97-AF65-F5344CB8AC3E}">
        <p14:creationId xmlns:p14="http://schemas.microsoft.com/office/powerpoint/2010/main" val="241338082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A</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pply</a:t>
            </a:r>
            <a:r>
              <a:rPr kumimoji="0" lang="en-US" sz="1800" b="1" i="0" u="none" strike="noStrike" kern="1200" cap="none" spc="0" normalizeH="0" baseline="0" noProof="0" dirty="0">
                <a:ln>
                  <a:noFill/>
                </a:ln>
                <a:solidFill>
                  <a:srgbClr val="B4A0FF"/>
                </a:solidFill>
                <a:effectLst/>
                <a:uLnTx/>
                <a:uFillTx/>
                <a:latin typeface="Segoe UI"/>
                <a:ea typeface="+mn-ea"/>
                <a:cs typeface="+mn-cs"/>
              </a:rPr>
              <a:t> </a:t>
            </a:r>
            <a:r>
              <a:rPr lang="en-US" b="1" dirty="0">
                <a:solidFill>
                  <a:srgbClr val="B4A0FF"/>
                </a:solidFill>
                <a:latin typeface="Segoe UI"/>
              </a:rPr>
              <a:t>Microsoft Defender for Cloud features to a customer scenario</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705096858"/>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222584" y="-33701"/>
            <a:ext cx="12479566" cy="6891701"/>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Microsoft Defender for Cloud</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Queries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980605"/>
            <a:ext cx="4334034" cy="4979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hunting queries curated by Microsoft security experts.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Sentinel’s Hunting Queries is a differentiation point as compared to other SIEM solutions.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These queries help in the migration process as they reduce some of the work of migrating source queries.</a:t>
            </a:r>
          </a:p>
        </p:txBody>
      </p:sp>
      <p:pic>
        <p:nvPicPr>
          <p:cNvPr id="5" name="Picture 4">
            <a:extLst>
              <a:ext uri="{FF2B5EF4-FFF2-40B4-BE49-F238E27FC236}">
                <a16:creationId xmlns:a16="http://schemas.microsoft.com/office/drawing/2014/main" id="{218E9883-6034-4B49-8534-F86F192A99E0}"/>
              </a:ext>
            </a:extLst>
          </p:cNvPr>
          <p:cNvPicPr>
            <a:picLocks noChangeAspect="1"/>
          </p:cNvPicPr>
          <p:nvPr/>
        </p:nvPicPr>
        <p:blipFill>
          <a:blip r:embed="rId3"/>
          <a:stretch>
            <a:fillRect/>
          </a:stretch>
        </p:blipFill>
        <p:spPr>
          <a:xfrm>
            <a:off x="5233988" y="980605"/>
            <a:ext cx="5974865" cy="4262123"/>
          </a:xfrm>
          <a:prstGeom prst="rect">
            <a:avLst/>
          </a:prstGeom>
        </p:spPr>
      </p:pic>
    </p:spTree>
    <p:extLst>
      <p:ext uri="{BB962C8B-B14F-4D97-AF65-F5344CB8AC3E}">
        <p14:creationId xmlns:p14="http://schemas.microsoft.com/office/powerpoint/2010/main" val="33696819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1052559" cy="758022"/>
          </a:xfrm>
        </p:spPr>
        <p:txBody>
          <a:bodyPr/>
          <a:lstStyle/>
          <a:p>
            <a:r>
              <a:rPr lang="en-US" dirty="0"/>
              <a:t>Microsoft Defender for Cloud + Azure Sentinel : Better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80568" y="1724363"/>
            <a:ext cx="10719558" cy="502447"/>
          </a:xfrm>
        </p:spPr>
        <p:txBody>
          <a:bodyPr/>
          <a:lstStyle/>
          <a:p>
            <a:pPr>
              <a:lnSpc>
                <a:spcPct val="100000"/>
              </a:lnSpc>
              <a:spcAft>
                <a:spcPts val="1000"/>
              </a:spcAft>
            </a:pPr>
            <a:r>
              <a:rPr lang="en-US" sz="1800" dirty="0"/>
              <a:t>The next two days will focus on how Microsoft Defender for Cloud and Azure Sentinel through working together using other underlying products protect a customer’s infrastructure and business from threats.</a:t>
            </a:r>
          </a:p>
          <a:p>
            <a:pPr>
              <a:lnSpc>
                <a:spcPct val="100000"/>
              </a:lnSpc>
              <a:spcAft>
                <a:spcPts val="1000"/>
              </a:spcAft>
            </a:pPr>
            <a:endParaRPr lang="en-US" sz="1800" b="1" dirty="0"/>
          </a:p>
          <a:p>
            <a:pPr>
              <a:lnSpc>
                <a:spcPct val="100000"/>
              </a:lnSpc>
              <a:spcAft>
                <a:spcPts val="1000"/>
              </a:spcAft>
            </a:pPr>
            <a:r>
              <a:rPr lang="en-US" sz="1800" b="1" dirty="0"/>
              <a:t>Day 1: </a:t>
            </a:r>
          </a:p>
          <a:p>
            <a:pPr>
              <a:lnSpc>
                <a:spcPct val="100000"/>
              </a:lnSpc>
              <a:spcAft>
                <a:spcPts val="1000"/>
              </a:spcAft>
            </a:pPr>
            <a:r>
              <a:rPr lang="en-US" sz="1800" dirty="0"/>
              <a:t>A look at Microsoft Defender for Cloud, Azure Arc, Azure Lighthouse, Azure Policy and IoT Security with activities and labs</a:t>
            </a:r>
          </a:p>
          <a:p>
            <a:pPr>
              <a:lnSpc>
                <a:spcPct val="100000"/>
              </a:lnSpc>
              <a:spcAft>
                <a:spcPts val="1000"/>
              </a:spcAft>
            </a:pPr>
            <a:r>
              <a:rPr lang="en-US" sz="1800" dirty="0"/>
              <a:t>A look at Azure Sentinel with activities and labs, specifically how to migrate from other SIEM systems.</a:t>
            </a:r>
          </a:p>
          <a:p>
            <a:pPr>
              <a:lnSpc>
                <a:spcPct val="100000"/>
              </a:lnSpc>
              <a:spcAft>
                <a:spcPts val="1000"/>
              </a:spcAft>
            </a:pPr>
            <a:r>
              <a:rPr lang="en-US" sz="1800" b="1" dirty="0"/>
              <a:t>Day 2:</a:t>
            </a:r>
          </a:p>
          <a:p>
            <a:pPr>
              <a:lnSpc>
                <a:spcPct val="100000"/>
              </a:lnSpc>
              <a:spcAft>
                <a:spcPts val="1000"/>
              </a:spcAft>
            </a:pPr>
            <a:r>
              <a:rPr lang="en-US" sz="1800" dirty="0"/>
              <a:t>How Microsoft Defender for Cloud and Azure Sentinel utilize Log Analytics + Azure Automation to implement a highly efficient Security Operations Center with activities and labs.</a:t>
            </a:r>
          </a:p>
          <a:p>
            <a:pPr>
              <a:lnSpc>
                <a:spcPct val="100000"/>
              </a:lnSpc>
              <a:spcAft>
                <a:spcPts val="1000"/>
              </a:spcAft>
            </a:pPr>
            <a:endParaRPr lang="en-US" sz="1800" b="1" dirty="0"/>
          </a:p>
          <a:p>
            <a:pPr>
              <a:lnSpc>
                <a:spcPct val="100000"/>
              </a:lnSpc>
              <a:spcAft>
                <a:spcPts val="1000"/>
              </a:spcAft>
            </a:pPr>
            <a:r>
              <a:rPr lang="en-US" sz="1800" b="1" dirty="0"/>
              <a:t>Highlight: Respond to a real attack.</a:t>
            </a:r>
          </a:p>
        </p:txBody>
      </p:sp>
    </p:spTree>
    <p:extLst>
      <p:ext uri="{BB962C8B-B14F-4D97-AF65-F5344CB8AC3E}">
        <p14:creationId xmlns:p14="http://schemas.microsoft.com/office/powerpoint/2010/main" val="21211267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Azure Security Center?</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r>
              <a:rPr lang="en-US" sz="1800" dirty="0">
                <a:latin typeface="Segoe UI" panose="020B0502040204020203" pitchFamily="34" charset="0"/>
                <a:cs typeface="Segoe UI" panose="020B0502040204020203" pitchFamily="34" charset="0"/>
              </a:rPr>
              <a:t>, ArcSight</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Evaluating a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Customer’s should evaluate moving to a new SIEM based on the following: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Attack detection coverage</a:t>
            </a:r>
            <a:r>
              <a:rPr lang="en-US" sz="1800" dirty="0">
                <a:latin typeface="Segoe UI" panose="020B0502040204020203" pitchFamily="34" charset="0"/>
                <a:cs typeface="Segoe UI" panose="020B0502040204020203" pitchFamily="34" charset="0"/>
              </a:rPr>
              <a:t> : Compare how well each SIEM is able to detect the full range of attacks using MITRE ATT&amp;CK or a similar framework.</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Responsiveness</a:t>
            </a:r>
            <a:r>
              <a:rPr lang="en-US" sz="1800" dirty="0">
                <a:latin typeface="Segoe UI" panose="020B0502040204020203" pitchFamily="34" charset="0"/>
                <a:cs typeface="Segoe UI" panose="020B0502040204020203" pitchFamily="34" charset="0"/>
              </a:rPr>
              <a:t> : Measure the mean time to acknowledge (MTTA), which is the time between when an alert appeared in the SIEM and when the analyst first started working on it. This will likely be similar between any SIEMs.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remediate (MTTR)</a:t>
            </a:r>
            <a:r>
              <a:rPr lang="en-US" sz="1800" dirty="0">
                <a:latin typeface="Segoe UI" panose="020B0502040204020203" pitchFamily="34" charset="0"/>
                <a:cs typeface="Segoe UI" panose="020B0502040204020203" pitchFamily="34" charset="0"/>
              </a:rPr>
              <a:t> : Compare incidents investigated by each SIEM (with </a:t>
            </a:r>
            <a:r>
              <a:rPr lang="en-US" sz="1800" dirty="0" err="1">
                <a:latin typeface="Segoe UI" panose="020B0502040204020203" pitchFamily="34" charset="0"/>
                <a:cs typeface="Segoe UI" panose="020B0502040204020203" pitchFamily="34" charset="0"/>
              </a:rPr>
              <a:t>analystsat</a:t>
            </a:r>
            <a:r>
              <a:rPr lang="en-US" sz="1800" dirty="0">
                <a:latin typeface="Segoe UI" panose="020B0502040204020203" pitchFamily="34" charset="0"/>
                <a:cs typeface="Segoe UI" panose="020B0502040204020203" pitchFamily="34" charset="0"/>
              </a:rPr>
              <a:t> an equivalent skill level).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***Hunting speed and agility</a:t>
            </a:r>
            <a:r>
              <a:rPr lang="en-US" sz="1800" dirty="0">
                <a:latin typeface="Segoe UI" panose="020B0502040204020203" pitchFamily="34" charset="0"/>
                <a:cs typeface="Segoe UI" panose="020B0502040204020203" pitchFamily="34" charset="0"/>
              </a:rPr>
              <a:t> : Measure how fast your teams can hunt—starting from a fully formed hypothesis, to querying the data, to getting the results on each SIEM platform.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Capacity growth friction</a:t>
            </a:r>
            <a:r>
              <a:rPr lang="en-US" sz="1800" dirty="0">
                <a:latin typeface="Segoe UI" panose="020B0502040204020203" pitchFamily="34" charset="0"/>
                <a:cs typeface="Segoe UI" panose="020B0502040204020203" pitchFamily="34" charset="0"/>
              </a:rPr>
              <a:t> : Compare the level of difficulty in adding capacity as your cloud use grows. This is particularly important because cloud services and applications tend to generate more log data than traditional on-premises workloads.</a:t>
            </a:r>
          </a:p>
        </p:txBody>
      </p:sp>
    </p:spTree>
    <p:extLst>
      <p:ext uri="{BB962C8B-B14F-4D97-AF65-F5344CB8AC3E}">
        <p14:creationId xmlns:p14="http://schemas.microsoft.com/office/powerpoint/2010/main" val="377787873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818631144"/>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Deployment</a:t>
            </a:r>
          </a:p>
        </p:txBody>
      </p:sp>
    </p:spTree>
    <p:extLst>
      <p:ext uri="{BB962C8B-B14F-4D97-AF65-F5344CB8AC3E}">
        <p14:creationId xmlns:p14="http://schemas.microsoft.com/office/powerpoint/2010/main" val="318154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setup</a:t>
            </a:r>
            <a:r>
              <a:rPr lang="en-US" b="1" dirty="0">
                <a:solidFill>
                  <a:srgbClr val="B4A0FF"/>
                </a:solidFill>
                <a:latin typeface="Segoe UI"/>
              </a:rPr>
              <a:t> +</a:t>
            </a:r>
            <a:r>
              <a:rPr kumimoji="0" lang="en-US" sz="1800" b="1" i="0" u="none" strike="noStrike" kern="1200" cap="none" spc="0" normalizeH="0" baseline="0" noProof="0" dirty="0">
                <a:ln>
                  <a:noFill/>
                </a:ln>
                <a:solidFill>
                  <a:srgbClr val="B4A0FF"/>
                </a:solidFill>
                <a:effectLst/>
                <a:uLnTx/>
                <a:uFillTx/>
                <a:latin typeface="Segoe UI"/>
                <a:ea typeface="+mn-ea"/>
                <a:cs typeface="+mn-cs"/>
              </a:rPr>
              <a:t> deploy </a:t>
            </a:r>
            <a:r>
              <a:rPr lang="en-US" b="1" dirty="0">
                <a:solidFill>
                  <a:srgbClr val="B4A0FF"/>
                </a:solidFill>
                <a:latin typeface="Segoe UI"/>
              </a:rPr>
              <a:t>Microsoft Defender for Cloud</a:t>
            </a:r>
            <a:r>
              <a:rPr kumimoji="0" lang="en-US" sz="1800" b="1" i="0" u="none" strike="noStrike" kern="1200" cap="none" spc="0" normalizeH="0" baseline="0" noProof="0" dirty="0">
                <a:ln>
                  <a:noFill/>
                </a:ln>
                <a:solidFill>
                  <a:srgbClr val="B4A0FF"/>
                </a:solidFill>
                <a:effectLst/>
                <a:uLnTx/>
                <a:uFillTx/>
                <a:latin typeface="Segoe UI"/>
                <a:ea typeface="+mn-ea"/>
                <a:cs typeface="+mn-cs"/>
              </a:rPr>
              <a:t> protections; setup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1267270"/>
          </a:xfrm>
        </p:spPr>
        <p:txBody>
          <a:bodyPr/>
          <a:lstStyle/>
          <a:p>
            <a:r>
              <a:rPr lang="en-US" dirty="0">
                <a:cs typeface="Segoe UI"/>
              </a:rPr>
              <a:t>Full Group Activity: </a:t>
            </a:r>
            <a:br>
              <a:rPr lang="en-US" dirty="0">
                <a:cs typeface="Segoe UI"/>
              </a:rPr>
            </a:br>
            <a:r>
              <a:rPr lang="en-US" dirty="0"/>
              <a:t>Microsoft Defender for Cloud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294822044"/>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automate the enabling of Microsoft Defender for Cloud protections using the Azure PowerShell </a:t>
            </a:r>
            <a:r>
              <a:rPr lang="en-US" sz="1800" dirty="0" err="1"/>
              <a:t>commandlets</a:t>
            </a:r>
            <a:r>
              <a:rPr lang="en-US" sz="1800" dirty="0"/>
              <a:t>.</a:t>
            </a:r>
            <a:endParaRPr lang="en-US" sz="1800" b="1" dirty="0"/>
          </a:p>
        </p:txBody>
      </p:sp>
      <p:pic>
        <p:nvPicPr>
          <p:cNvPr id="4" name="Picture 3">
            <a:extLst>
              <a:ext uri="{FF2B5EF4-FFF2-40B4-BE49-F238E27FC236}">
                <a16:creationId xmlns:a16="http://schemas.microsoft.com/office/drawing/2014/main" id="{5DC2624D-531A-490F-8DD1-32278F6B71B9}"/>
              </a:ext>
            </a:extLst>
          </p:cNvPr>
          <p:cNvPicPr>
            <a:picLocks noChangeAspect="1"/>
          </p:cNvPicPr>
          <p:nvPr/>
        </p:nvPicPr>
        <p:blipFill>
          <a:blip r:embed="rId3"/>
          <a:stretch>
            <a:fillRect/>
          </a:stretch>
        </p:blipFill>
        <p:spPr>
          <a:xfrm>
            <a:off x="1521243" y="1971176"/>
            <a:ext cx="8013784" cy="3928057"/>
          </a:xfrm>
          <a:prstGeom prst="rect">
            <a:avLst/>
          </a:prstGeom>
        </p:spPr>
      </p:pic>
    </p:spTree>
    <p:extLst>
      <p:ext uri="{BB962C8B-B14F-4D97-AF65-F5344CB8AC3E}">
        <p14:creationId xmlns:p14="http://schemas.microsoft.com/office/powerpoint/2010/main" val="34662618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(Resources Enable)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Register-</a:t>
            </a:r>
            <a:r>
              <a:rPr lang="en-US" sz="1800" dirty="0" err="1"/>
              <a:t>AzResourceProvider</a:t>
            </a:r>
            <a:r>
              <a:rPr lang="en-US" sz="1800" dirty="0"/>
              <a:t> -</a:t>
            </a:r>
            <a:r>
              <a:rPr lang="en-US" sz="1800" dirty="0" err="1"/>
              <a:t>ProviderNamespace</a:t>
            </a:r>
            <a:r>
              <a:rPr lang="en-US" sz="1800" dirty="0"/>
              <a:t> '</a:t>
            </a:r>
            <a:r>
              <a:rPr lang="en-US" sz="1800" dirty="0" err="1"/>
              <a:t>Microsoft.Security</a:t>
            </a:r>
            <a:r>
              <a:rPr lang="en-US" sz="1800" dirty="0"/>
              <a:t>'</a:t>
            </a:r>
          </a:p>
          <a:p>
            <a:pPr>
              <a:lnSpc>
                <a:spcPct val="100000"/>
              </a:lnSpc>
              <a:spcAft>
                <a:spcPts val="1000"/>
              </a:spcAft>
            </a:pPr>
            <a:r>
              <a:rPr lang="en-US" sz="1800" dirty="0"/>
              <a:t>$Resources = Get-</a:t>
            </a:r>
            <a:r>
              <a:rPr lang="en-US" sz="1800" dirty="0" err="1"/>
              <a:t>AzSecurityPricing</a:t>
            </a:r>
            <a:r>
              <a:rPr lang="en-US" sz="1800" dirty="0"/>
              <a:t> | Select-Object Name</a:t>
            </a:r>
          </a:p>
          <a:p>
            <a:pPr>
              <a:lnSpc>
                <a:spcPct val="100000"/>
              </a:lnSpc>
              <a:spcAft>
                <a:spcPts val="1000"/>
              </a:spcAft>
            </a:pPr>
            <a:r>
              <a:rPr lang="en-US" sz="1800" dirty="0"/>
              <a:t>foreach ($resource in $Resources)</a:t>
            </a:r>
          </a:p>
          <a:p>
            <a:pPr>
              <a:lnSpc>
                <a:spcPct val="100000"/>
              </a:lnSpc>
              <a:spcAft>
                <a:spcPts val="1000"/>
              </a:spcAft>
            </a:pPr>
            <a:r>
              <a:rPr lang="en-US" sz="1800" dirty="0"/>
              <a:t>{</a:t>
            </a:r>
          </a:p>
          <a:p>
            <a:pPr>
              <a:lnSpc>
                <a:spcPct val="100000"/>
              </a:lnSpc>
              <a:spcAft>
                <a:spcPts val="1000"/>
              </a:spcAft>
            </a:pPr>
            <a:r>
              <a:rPr lang="en-US" sz="1800" dirty="0"/>
              <a:t>   Set-</a:t>
            </a:r>
            <a:r>
              <a:rPr lang="en-US" sz="1800" dirty="0" err="1"/>
              <a:t>AzSecurityPricing</a:t>
            </a:r>
            <a:r>
              <a:rPr lang="en-US" sz="1800" dirty="0"/>
              <a:t> -Name $resource.name -</a:t>
            </a:r>
            <a:r>
              <a:rPr lang="en-US" sz="1800" dirty="0" err="1"/>
              <a:t>PricingTier</a:t>
            </a:r>
            <a:r>
              <a:rPr lang="en-US" sz="1800" dirty="0"/>
              <a:t> "Standard"</a:t>
            </a:r>
          </a:p>
          <a:p>
            <a:pPr>
              <a:lnSpc>
                <a:spcPct val="100000"/>
              </a:lnSpc>
              <a:spcAft>
                <a:spcPts val="1000"/>
              </a:spcAft>
            </a:pPr>
            <a:r>
              <a:rPr lang="en-US" sz="1800" dirty="0"/>
              <a:t>}</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65CB40C-FAF1-48C7-9C24-39C8D61DF097}"/>
              </a:ext>
            </a:extLst>
          </p:cNvPr>
          <p:cNvPicPr>
            <a:picLocks noChangeAspect="1"/>
          </p:cNvPicPr>
          <p:nvPr/>
        </p:nvPicPr>
        <p:blipFill>
          <a:blip r:embed="rId3"/>
          <a:stretch>
            <a:fillRect/>
          </a:stretch>
        </p:blipFill>
        <p:spPr>
          <a:xfrm>
            <a:off x="1852864" y="3429000"/>
            <a:ext cx="7026442" cy="2385833"/>
          </a:xfrm>
          <a:prstGeom prst="rect">
            <a:avLst/>
          </a:prstGeom>
        </p:spPr>
      </p:pic>
    </p:spTree>
    <p:extLst>
      <p:ext uri="{BB962C8B-B14F-4D97-AF65-F5344CB8AC3E}">
        <p14:creationId xmlns:p14="http://schemas.microsoft.com/office/powerpoint/2010/main" val="28570673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AzSecurityAutoProvisioningSetting</a:t>
            </a:r>
            <a:r>
              <a:rPr lang="en-US" sz="1800" dirty="0"/>
              <a:t> -Name "default" -</a:t>
            </a:r>
            <a:r>
              <a:rPr lang="en-US" sz="1800" dirty="0" err="1"/>
              <a:t>EnableAutoProvision</a:t>
            </a:r>
            <a:endParaRPr lang="en-US" sz="1800" dirty="0"/>
          </a:p>
        </p:txBody>
      </p:sp>
      <p:pic>
        <p:nvPicPr>
          <p:cNvPr id="4" name="Picture 3">
            <a:extLst>
              <a:ext uri="{FF2B5EF4-FFF2-40B4-BE49-F238E27FC236}">
                <a16:creationId xmlns:a16="http://schemas.microsoft.com/office/drawing/2014/main" id="{44E205C2-6888-4685-A82D-1C903D2FC6AE}"/>
              </a:ext>
            </a:extLst>
          </p:cNvPr>
          <p:cNvPicPr>
            <a:picLocks noChangeAspect="1"/>
          </p:cNvPicPr>
          <p:nvPr/>
        </p:nvPicPr>
        <p:blipFill>
          <a:blip r:embed="rId3"/>
          <a:stretch>
            <a:fillRect/>
          </a:stretch>
        </p:blipFill>
        <p:spPr>
          <a:xfrm>
            <a:off x="2342531" y="1911790"/>
            <a:ext cx="6416460" cy="3842045"/>
          </a:xfrm>
          <a:prstGeom prst="rect">
            <a:avLst/>
          </a:prstGeom>
        </p:spPr>
      </p:pic>
    </p:spTree>
    <p:extLst>
      <p:ext uri="{BB962C8B-B14F-4D97-AF65-F5344CB8AC3E}">
        <p14:creationId xmlns:p14="http://schemas.microsoft.com/office/powerpoint/2010/main" val="24676074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Quick Note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If you enable auto deployment, the Log Analytics workspace will be the default one for Azure Security Center</a:t>
            </a:r>
          </a:p>
          <a:p>
            <a:pPr>
              <a:lnSpc>
                <a:spcPct val="100000"/>
              </a:lnSpc>
              <a:spcAft>
                <a:spcPts val="1000"/>
              </a:spcAft>
            </a:pPr>
            <a:endParaRPr lang="en-US" sz="1800" b="1" dirty="0"/>
          </a:p>
          <a:p>
            <a:pPr>
              <a:lnSpc>
                <a:spcPct val="100000"/>
              </a:lnSpc>
              <a:spcAft>
                <a:spcPts val="1000"/>
              </a:spcAft>
            </a:pPr>
            <a:r>
              <a:rPr lang="en-US" sz="1800" dirty="0"/>
              <a:t>You will have to reconfigure the Microsoft Monitoring Agent to point to a custom Log Analytics workspace.</a:t>
            </a:r>
          </a:p>
          <a:p>
            <a:pPr>
              <a:lnSpc>
                <a:spcPct val="100000"/>
              </a:lnSpc>
              <a:spcAft>
                <a:spcPts val="1000"/>
              </a:spcAft>
            </a:pPr>
            <a:endParaRPr lang="en-US" sz="1800" dirty="0"/>
          </a:p>
          <a:p>
            <a:pPr>
              <a:lnSpc>
                <a:spcPct val="100000"/>
              </a:lnSpc>
              <a:spcAft>
                <a:spcPts val="1000"/>
              </a:spcAft>
            </a:pPr>
            <a:r>
              <a:rPr lang="en-US" sz="1800" dirty="0"/>
              <a:t>This would be to enable things like Change Tracking, etc.</a:t>
            </a:r>
          </a:p>
        </p:txBody>
      </p:sp>
      <p:pic>
        <p:nvPicPr>
          <p:cNvPr id="5" name="Picture 4">
            <a:extLst>
              <a:ext uri="{FF2B5EF4-FFF2-40B4-BE49-F238E27FC236}">
                <a16:creationId xmlns:a16="http://schemas.microsoft.com/office/drawing/2014/main" id="{74BEA06A-52CF-4710-A9DB-6B1D167742D4}"/>
              </a:ext>
            </a:extLst>
          </p:cNvPr>
          <p:cNvPicPr>
            <a:picLocks noChangeAspect="1"/>
          </p:cNvPicPr>
          <p:nvPr/>
        </p:nvPicPr>
        <p:blipFill>
          <a:blip r:embed="rId3"/>
          <a:stretch>
            <a:fillRect/>
          </a:stretch>
        </p:blipFill>
        <p:spPr>
          <a:xfrm>
            <a:off x="6577647" y="3128209"/>
            <a:ext cx="4641600" cy="2779295"/>
          </a:xfrm>
          <a:prstGeom prst="rect">
            <a:avLst/>
          </a:prstGeom>
        </p:spPr>
      </p:pic>
    </p:spTree>
    <p:extLst>
      <p:ext uri="{BB962C8B-B14F-4D97-AF65-F5344CB8AC3E}">
        <p14:creationId xmlns:p14="http://schemas.microsoft.com/office/powerpoint/2010/main" val="15828219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(Dependency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dependency agent for </a:t>
            </a:r>
            <a:r>
              <a:rPr lang="en-US" sz="1800" dirty="0" err="1"/>
              <a:t>linux</a:t>
            </a:r>
            <a:endParaRPr lang="en-US" sz="1800" dirty="0"/>
          </a:p>
          <a:p>
            <a:pPr>
              <a:lnSpc>
                <a:spcPct val="100000"/>
              </a:lnSpc>
              <a:spcAft>
                <a:spcPts val="1000"/>
              </a:spcAft>
            </a:pPr>
            <a:r>
              <a:rPr lang="en-US" sz="1800" dirty="0"/>
              <a:t>$def2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4da21710-ce6f-4e06-8cdb-5cc4c93ffbee</a:t>
            </a:r>
            <a:r>
              <a:rPr lang="en-US" sz="1800" dirty="0"/>
              <a:t>"</a:t>
            </a:r>
          </a:p>
          <a:p>
            <a:pPr>
              <a:lnSpc>
                <a:spcPct val="100000"/>
              </a:lnSpc>
              <a:spcAft>
                <a:spcPts val="1000"/>
              </a:spcAft>
            </a:pPr>
            <a:r>
              <a:rPr lang="en-US" sz="1800" dirty="0"/>
              <a:t>#azure dependency agent for windows</a:t>
            </a:r>
          </a:p>
          <a:p>
            <a:pPr>
              <a:lnSpc>
                <a:spcPct val="100000"/>
              </a:lnSpc>
              <a:spcAft>
                <a:spcPts val="1000"/>
              </a:spcAft>
            </a:pPr>
            <a:r>
              <a:rPr lang="en-US" sz="1800" dirty="0"/>
              <a:t>$def3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1c210e94-a481-4beb-95fa-1571b434fb04</a:t>
            </a:r>
            <a:r>
              <a:rPr lang="en-US" sz="1800" dirty="0"/>
              <a: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Linux</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$def2 -Scope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Windows</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$def3 -Scope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spTree>
    <p:extLst>
      <p:ext uri="{BB962C8B-B14F-4D97-AF65-F5344CB8AC3E}">
        <p14:creationId xmlns:p14="http://schemas.microsoft.com/office/powerpoint/2010/main" val="9192367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(AKS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#azure policy for </a:t>
            </a:r>
            <a:r>
              <a:rPr lang="en-US" sz="1800" dirty="0" err="1"/>
              <a:t>kubernetes</a:t>
            </a:r>
            <a:endParaRPr lang="en-US" sz="1800" dirty="0"/>
          </a:p>
          <a:p>
            <a:pPr>
              <a:lnSpc>
                <a:spcPct val="100000"/>
              </a:lnSpc>
              <a:spcAft>
                <a:spcPts val="1000"/>
              </a:spcAft>
            </a:pPr>
            <a:r>
              <a:rPr lang="en-US" sz="1800" dirty="0"/>
              <a:t>$def1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/a8eff44f-8c92-45c3-a3fb-9880802d67a7"</a:t>
            </a:r>
          </a:p>
          <a:p>
            <a:pPr>
              <a:lnSpc>
                <a:spcPct val="100000"/>
              </a:lnSpc>
              <a:spcAft>
                <a:spcPts val="1000"/>
              </a:spcAft>
            </a:pPr>
            <a:r>
              <a:rPr lang="en-US" sz="1800" dirty="0"/>
              <a:t>$scope = "/subscriptions/$</a:t>
            </a:r>
            <a:r>
              <a:rPr lang="en-US" sz="1800" dirty="0" err="1"/>
              <a:t>subscriptionId</a:t>
            </a:r>
            <a:r>
              <a:rPr lang="en-US" sz="1800" dirty="0"/>
              <a:t>";</a:t>
            </a:r>
          </a:p>
          <a:p>
            <a:pPr>
              <a:lnSpc>
                <a:spcPct val="100000"/>
              </a:lnSpc>
              <a:spcAft>
                <a:spcPts val="1000"/>
              </a:spcAft>
            </a:pPr>
            <a:r>
              <a:rPr lang="en-US" sz="1800" dirty="0"/>
              <a:t>$assign = New-</a:t>
            </a:r>
            <a:r>
              <a:rPr lang="en-US" sz="1800" dirty="0" err="1"/>
              <a:t>AzPolicyAssignment</a:t>
            </a:r>
            <a:r>
              <a:rPr lang="en-US" sz="1800" dirty="0"/>
              <a:t> -Name "ASC provisioning Azure Policy Addon for Kubernetes" -Description "This policy assignment was automatically created by Azure Security Center for agent installation as configured in Security Center auto provisioning." -</a:t>
            </a:r>
            <a:r>
              <a:rPr lang="en-US" sz="1800" dirty="0" err="1"/>
              <a:t>PolicyDefinition</a:t>
            </a:r>
            <a:r>
              <a:rPr lang="en-US" sz="1800" dirty="0"/>
              <a:t> $def1 -Scope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pic>
        <p:nvPicPr>
          <p:cNvPr id="4" name="Picture 3">
            <a:extLst>
              <a:ext uri="{FF2B5EF4-FFF2-40B4-BE49-F238E27FC236}">
                <a16:creationId xmlns:a16="http://schemas.microsoft.com/office/drawing/2014/main" id="{598C87D1-564E-48F3-87FB-EADC9184B311}"/>
              </a:ext>
            </a:extLst>
          </p:cNvPr>
          <p:cNvPicPr>
            <a:picLocks noChangeAspect="1"/>
          </p:cNvPicPr>
          <p:nvPr/>
        </p:nvPicPr>
        <p:blipFill>
          <a:blip r:embed="rId3"/>
          <a:stretch>
            <a:fillRect/>
          </a:stretch>
        </p:blipFill>
        <p:spPr>
          <a:xfrm>
            <a:off x="7289452" y="902368"/>
            <a:ext cx="3646214" cy="2144029"/>
          </a:xfrm>
          <a:prstGeom prst="rect">
            <a:avLst/>
          </a:prstGeom>
        </p:spPr>
      </p:pic>
    </p:spTree>
    <p:extLst>
      <p:ext uri="{BB962C8B-B14F-4D97-AF65-F5344CB8AC3E}">
        <p14:creationId xmlns:p14="http://schemas.microsoft.com/office/powerpoint/2010/main" val="826869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Microsoft Defender for Cloud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we discuss each Microsoft Defender for Cloud feature, we will review the Azure Policy items that map to those features.</a:t>
            </a:r>
          </a:p>
          <a:p>
            <a:pPr>
              <a:lnSpc>
                <a:spcPct val="100000"/>
              </a:lnSpc>
              <a:spcAft>
                <a:spcPts val="1000"/>
              </a:spcAft>
            </a:pPr>
            <a:endParaRPr lang="en-US" sz="1800" dirty="0"/>
          </a:p>
          <a:p>
            <a:pPr>
              <a:lnSpc>
                <a:spcPct val="100000"/>
              </a:lnSpc>
              <a:spcAft>
                <a:spcPts val="1000"/>
              </a:spcAft>
            </a:pPr>
            <a:r>
              <a:rPr lang="en-US" sz="1800" dirty="0"/>
              <a:t>Some features will not contain or reference Azure Policy elements.</a:t>
            </a:r>
          </a:p>
        </p:txBody>
      </p:sp>
    </p:spTree>
    <p:extLst>
      <p:ext uri="{BB962C8B-B14F-4D97-AF65-F5344CB8AC3E}">
        <p14:creationId xmlns:p14="http://schemas.microsoft.com/office/powerpoint/2010/main" val="41550700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we discuss each Microsoft Defender for Cloud feature, we will review the deployment methods for those features.</a:t>
            </a:r>
          </a:p>
          <a:p>
            <a:pPr>
              <a:lnSpc>
                <a:spcPct val="100000"/>
              </a:lnSpc>
              <a:spcAft>
                <a:spcPts val="1000"/>
              </a:spcAft>
            </a:pPr>
            <a:endParaRPr lang="en-US" sz="1800" dirty="0"/>
          </a:p>
          <a:p>
            <a:pPr>
              <a:lnSpc>
                <a:spcPct val="100000"/>
              </a:lnSpc>
              <a:spcAft>
                <a:spcPts val="1000"/>
              </a:spcAft>
            </a:pPr>
            <a:r>
              <a:rPr lang="en-US" sz="1800" dirty="0"/>
              <a:t>Most will be driven by PowerShell cmdlets, some will need to call REST endpoints, others may need to call the Azure Resource Graph API.</a:t>
            </a:r>
          </a:p>
          <a:p>
            <a:pPr>
              <a:lnSpc>
                <a:spcPct val="100000"/>
              </a:lnSpc>
              <a:spcAft>
                <a:spcPts val="1000"/>
              </a:spcAft>
            </a:pPr>
            <a:endParaRPr lang="en-US" sz="1800" dirty="0"/>
          </a:p>
          <a:p>
            <a:pPr>
              <a:lnSpc>
                <a:spcPct val="100000"/>
              </a:lnSpc>
              <a:spcAft>
                <a:spcPts val="1000"/>
              </a:spcAft>
            </a:pPr>
            <a:r>
              <a:rPr lang="en-US" sz="1800" dirty="0"/>
              <a:t>In some cases, you’ll need to use other resource REST APIs to gain access to the artifacts that are generated by Microsoft Defender for Cloud features.</a:t>
            </a:r>
          </a:p>
        </p:txBody>
      </p:sp>
    </p:spTree>
    <p:extLst>
      <p:ext uri="{BB962C8B-B14F-4D97-AF65-F5344CB8AC3E}">
        <p14:creationId xmlns:p14="http://schemas.microsoft.com/office/powerpoint/2010/main" val="41733425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Utilize Azure Portal or REST API to remove exclusions.</a:t>
            </a:r>
          </a:p>
          <a:p>
            <a:pPr>
              <a:lnSpc>
                <a:spcPct val="100000"/>
              </a:lnSpc>
              <a:spcAft>
                <a:spcPts val="1000"/>
              </a:spcAft>
            </a:pPr>
            <a:endParaRPr lang="en-US" sz="1800" b="1" dirty="0"/>
          </a:p>
          <a:p>
            <a:pPr>
              <a:lnSpc>
                <a:spcPct val="100000"/>
              </a:lnSpc>
              <a:spcAft>
                <a:spcPts val="1000"/>
              </a:spcAft>
            </a:pPr>
            <a:r>
              <a:rPr lang="en-US" sz="1800" dirty="0">
                <a:hlinkClick r:id="rId3"/>
              </a:rPr>
              <a:t>https://management.azure.com/subscriptions/$subscriptionId/providers/Microsoft.Authorization/policyAssignments/SecurityCenterBuiltIn?api-version=2019-09-01</a:t>
            </a:r>
            <a:endParaRPr lang="en-US" sz="1800" dirty="0"/>
          </a:p>
          <a:p>
            <a:pPr>
              <a:lnSpc>
                <a:spcPct val="100000"/>
              </a:lnSpc>
              <a:spcAft>
                <a:spcPts val="1000"/>
              </a:spcAft>
            </a:pPr>
            <a:endParaRPr lang="en-US" sz="1800" dirty="0"/>
          </a:p>
          <a:p>
            <a:pPr>
              <a:lnSpc>
                <a:spcPct val="100000"/>
              </a:lnSpc>
              <a:spcAft>
                <a:spcPts val="1000"/>
              </a:spcAft>
            </a:pPr>
            <a:r>
              <a:rPr lang="en-US" sz="1800" dirty="0"/>
              <a:t>"</a:t>
            </a:r>
            <a:r>
              <a:rPr lang="en-US" sz="1800" dirty="0" err="1"/>
              <a:t>excludedOutOfTheBoxStandards</a:t>
            </a:r>
            <a:r>
              <a:rPr lang="en-US" sz="1800" dirty="0"/>
              <a:t>":["SOC </a:t>
            </a:r>
            <a:r>
              <a:rPr lang="en-US" sz="1800" dirty="0" err="1"/>
              <a:t>TSP","Azure</a:t>
            </a:r>
            <a:r>
              <a:rPr lang="en-US" sz="1800" dirty="0"/>
              <a:t> Security </a:t>
            </a:r>
            <a:r>
              <a:rPr lang="en-US" sz="1800" dirty="0" err="1"/>
              <a:t>Benchmark","PCI</a:t>
            </a:r>
            <a:r>
              <a:rPr lang="en-US" sz="1800" dirty="0"/>
              <a:t> DSS 3.2.1","ISO 27001"]</a:t>
            </a:r>
          </a:p>
          <a:p>
            <a:pPr>
              <a:lnSpc>
                <a:spcPct val="100000"/>
              </a:lnSpc>
              <a:spcAft>
                <a:spcPts val="1000"/>
              </a:spcAft>
            </a:pPr>
            <a:endParaRPr lang="en-US" sz="1800" dirty="0"/>
          </a:p>
          <a:p>
            <a:pPr>
              <a:lnSpc>
                <a:spcPct val="100000"/>
              </a:lnSpc>
              <a:spcAft>
                <a:spcPts val="1000"/>
              </a:spcAft>
            </a:pPr>
            <a:r>
              <a:rPr lang="en-US" sz="1800" dirty="0"/>
              <a:t>Set to an empty array to allow all standard to display</a:t>
            </a:r>
          </a:p>
        </p:txBody>
      </p:sp>
    </p:spTree>
    <p:extLst>
      <p:ext uri="{BB962C8B-B14F-4D97-AF65-F5344CB8AC3E}">
        <p14:creationId xmlns:p14="http://schemas.microsoft.com/office/powerpoint/2010/main" val="28855567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04816502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41773127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VM Vulnerability Assessments are not driven by Azure Policy.</a:t>
            </a:r>
            <a:endParaRPr lang="en-US" sz="1800" b="1" dirty="0"/>
          </a:p>
        </p:txBody>
      </p:sp>
    </p:spTree>
    <p:extLst>
      <p:ext uri="{BB962C8B-B14F-4D97-AF65-F5344CB8AC3E}">
        <p14:creationId xmlns:p14="http://schemas.microsoft.com/office/powerpoint/2010/main" val="3686985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#get all </a:t>
            </a:r>
            <a:r>
              <a:rPr lang="en-US" sz="1800" dirty="0" err="1"/>
              <a:t>vms</a:t>
            </a:r>
            <a:endParaRPr lang="en-US" sz="1800" dirty="0"/>
          </a:p>
          <a:p>
            <a:pPr>
              <a:lnSpc>
                <a:spcPct val="100000"/>
              </a:lnSpc>
              <a:spcAft>
                <a:spcPts val="1000"/>
              </a:spcAft>
            </a:pPr>
            <a:r>
              <a:rPr lang="en-US" sz="1800" dirty="0"/>
              <a:t>$</a:t>
            </a:r>
            <a:r>
              <a:rPr lang="en-US" sz="1800" dirty="0" err="1"/>
              <a:t>vms</a:t>
            </a:r>
            <a:r>
              <a:rPr lang="en-US" sz="1800" dirty="0"/>
              <a:t> = Get-</a:t>
            </a:r>
            <a:r>
              <a:rPr lang="en-US" sz="1800" dirty="0" err="1"/>
              <a:t>AzVM</a:t>
            </a:r>
            <a:endParaRPr lang="en-US" sz="1800" dirty="0"/>
          </a:p>
          <a:p>
            <a:pPr>
              <a:lnSpc>
                <a:spcPct val="100000"/>
              </a:lnSpc>
              <a:spcAft>
                <a:spcPts val="1000"/>
              </a:spcAft>
            </a:pPr>
            <a:r>
              <a:rPr lang="en-US" sz="1800" dirty="0"/>
              <a:t>#deploy...</a:t>
            </a:r>
          </a:p>
          <a:p>
            <a:pPr>
              <a:lnSpc>
                <a:spcPct val="100000"/>
              </a:lnSpc>
              <a:spcAft>
                <a:spcPts val="1000"/>
              </a:spcAft>
            </a:pPr>
            <a:r>
              <a:rPr lang="en-US" sz="1800" dirty="0"/>
              <a:t>foreach($</a:t>
            </a:r>
            <a:r>
              <a:rPr lang="en-US" sz="1800" dirty="0" err="1"/>
              <a:t>vm</a:t>
            </a:r>
            <a:r>
              <a:rPr lang="en-US" sz="1800" dirty="0"/>
              <a:t> in $</a:t>
            </a:r>
            <a:r>
              <a:rPr lang="en-US" sz="1800" dirty="0" err="1"/>
              <a:t>vms</a:t>
            </a:r>
            <a:r>
              <a:rPr lang="en-US" sz="1800" dirty="0"/>
              <a:t>)</a:t>
            </a:r>
          </a:p>
          <a:p>
            <a:pPr>
              <a:lnSpc>
                <a:spcPct val="100000"/>
              </a:lnSpc>
              <a:spcAft>
                <a:spcPts val="1000"/>
              </a:spcAft>
            </a:pPr>
            <a:r>
              <a:rPr lang="en-US" sz="1800" dirty="0"/>
              <a:t>{</a:t>
            </a:r>
          </a:p>
          <a:p>
            <a:pPr>
              <a:lnSpc>
                <a:spcPct val="100000"/>
              </a:lnSpc>
              <a:spcAft>
                <a:spcPts val="1000"/>
              </a:spcAft>
            </a:pPr>
            <a:r>
              <a:rPr lang="en-US" sz="1800" dirty="0"/>
              <a:t>$res = Invoke-</a:t>
            </a:r>
            <a:r>
              <a:rPr lang="en-US" sz="1800" dirty="0" err="1"/>
              <a:t>AzRestMethod</a:t>
            </a:r>
            <a:r>
              <a:rPr lang="en-US" sz="1800" dirty="0"/>
              <a:t> -Path ('{0}/providers/</a:t>
            </a:r>
            <a:r>
              <a:rPr lang="en-US" sz="1800" dirty="0" err="1"/>
              <a:t>Microsoft.Security</a:t>
            </a:r>
            <a:r>
              <a:rPr lang="en-US" sz="1800" dirty="0"/>
              <a:t>/</a:t>
            </a:r>
            <a:r>
              <a:rPr lang="en-US" sz="1800" dirty="0" err="1"/>
              <a:t>serverVulnerabilityAssessments</a:t>
            </a:r>
            <a:r>
              <a:rPr lang="en-US" sz="1800" dirty="0"/>
              <a:t>/</a:t>
            </a:r>
            <a:r>
              <a:rPr lang="en-US" sz="1800" dirty="0" err="1"/>
              <a:t>default?api-Version</a:t>
            </a:r>
            <a:r>
              <a:rPr lang="en-US" sz="1800" dirty="0"/>
              <a:t>=2015-06-01-preview' -f $vm.id) -Method PUT</a:t>
            </a:r>
          </a:p>
          <a:p>
            <a:pPr>
              <a:lnSpc>
                <a:spcPct val="100000"/>
              </a:lnSpc>
              <a:spcAft>
                <a:spcPts val="1000"/>
              </a:spcAft>
            </a:pPr>
            <a:r>
              <a:rPr lang="en-US" sz="1800" dirty="0"/>
              <a:t>}</a:t>
            </a:r>
            <a:endParaRPr lang="en-US" sz="1800" b="1" dirty="0"/>
          </a:p>
        </p:txBody>
      </p:sp>
    </p:spTree>
    <p:extLst>
      <p:ext uri="{BB962C8B-B14F-4D97-AF65-F5344CB8AC3E}">
        <p14:creationId xmlns:p14="http://schemas.microsoft.com/office/powerpoint/2010/main" val="37660511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2182871"/>
            <a:ext cx="6382083" cy="1086195"/>
          </a:xfrm>
        </p:spPr>
        <p:txBody>
          <a:bodyPr/>
          <a:lstStyle/>
          <a:p>
            <a:r>
              <a:rPr lang="en-US" dirty="0"/>
              <a:t>Microsoft Defender for Cloud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339776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4646428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5909278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Assessments are not driven by Azure Policy.</a:t>
            </a:r>
            <a:endParaRPr lang="en-US" sz="1800" b="1" dirty="0"/>
          </a:p>
        </p:txBody>
      </p:sp>
    </p:spTree>
    <p:extLst>
      <p:ext uri="{BB962C8B-B14F-4D97-AF65-F5344CB8AC3E}">
        <p14:creationId xmlns:p14="http://schemas.microsoft.com/office/powerpoint/2010/main" val="7052060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 Get-</a:t>
            </a:r>
            <a:r>
              <a:rPr lang="en-US" sz="1800" dirty="0" err="1"/>
              <a:t>AzSqlDatabase</a:t>
            </a:r>
            <a:r>
              <a:rPr lang="en-US" sz="1800" dirty="0"/>
              <a:t> -</a:t>
            </a:r>
            <a:r>
              <a:rPr lang="en-US" sz="1800" dirty="0" err="1"/>
              <a:t>ResourceGroupName</a:t>
            </a:r>
            <a:r>
              <a:rPr lang="en-US" sz="1800" dirty="0"/>
              <a:t> "ResourceGroup01" -</a:t>
            </a:r>
            <a:r>
              <a:rPr lang="en-US" sz="1800" dirty="0" err="1"/>
              <a:t>ServerName</a:t>
            </a:r>
            <a:r>
              <a:rPr lang="en-US" sz="1800" dirty="0"/>
              <a:t> $"Server01" `</a:t>
            </a:r>
          </a:p>
          <a:p>
            <a:pPr>
              <a:lnSpc>
                <a:spcPct val="100000"/>
              </a:lnSpc>
              <a:spcAft>
                <a:spcPts val="1000"/>
              </a:spcAft>
            </a:pPr>
            <a:r>
              <a:rPr lang="en-US" sz="1800" dirty="0"/>
              <a:t>| where {$_.</a:t>
            </a:r>
            <a:r>
              <a:rPr lang="en-US" sz="1800" dirty="0" err="1"/>
              <a:t>DatabaseName</a:t>
            </a:r>
            <a:r>
              <a:rPr lang="en-US" sz="1800" dirty="0"/>
              <a:t> -ne "master"}  `</a:t>
            </a:r>
          </a:p>
          <a:p>
            <a:pPr>
              <a:lnSpc>
                <a:spcPct val="100000"/>
              </a:lnSpc>
              <a:spcAft>
                <a:spcPts val="1000"/>
              </a:spcAft>
            </a:pPr>
            <a:r>
              <a:rPr lang="en-US" sz="1800" dirty="0"/>
              <a:t>| Update-</a:t>
            </a:r>
            <a:r>
              <a:rPr lang="en-US" sz="1800" dirty="0" err="1"/>
              <a:t>AzSqlDatabaseVulnerabilityAssessmentSetting</a:t>
            </a:r>
            <a:r>
              <a:rPr lang="en-US" sz="1800" dirty="0"/>
              <a:t> `</a:t>
            </a:r>
          </a:p>
          <a:p>
            <a:pPr>
              <a:lnSpc>
                <a:spcPct val="100000"/>
              </a:lnSpc>
              <a:spcAft>
                <a:spcPts val="1000"/>
              </a:spcAft>
            </a:pPr>
            <a:r>
              <a:rPr lang="en-US" sz="1800" dirty="0"/>
              <a:t>               -</a:t>
            </a:r>
            <a:r>
              <a:rPr lang="en-US" sz="1800" dirty="0" err="1"/>
              <a:t>StorageAccountName</a:t>
            </a:r>
            <a:r>
              <a:rPr lang="en-US" sz="1800" dirty="0"/>
              <a:t> "</a:t>
            </a:r>
            <a:r>
              <a:rPr lang="en-US" sz="1800" dirty="0" err="1"/>
              <a:t>mystorage</a:t>
            </a:r>
            <a:r>
              <a:rPr lang="en-US" sz="1800" dirty="0"/>
              <a:t>" `</a:t>
            </a:r>
          </a:p>
          <a:p>
            <a:pPr>
              <a:lnSpc>
                <a:spcPct val="100000"/>
              </a:lnSpc>
              <a:spcAft>
                <a:spcPts val="1000"/>
              </a:spcAft>
            </a:pPr>
            <a:r>
              <a:rPr lang="en-US" sz="1800" dirty="0"/>
              <a:t>               -</a:t>
            </a:r>
            <a:r>
              <a:rPr lang="en-US" sz="1800" dirty="0" err="1"/>
              <a:t>ScanResultsContainerName</a:t>
            </a:r>
            <a:r>
              <a:rPr lang="en-US" sz="1800" dirty="0"/>
              <a:t> "vulnerability-assessment" `</a:t>
            </a:r>
          </a:p>
          <a:p>
            <a:pPr>
              <a:lnSpc>
                <a:spcPct val="100000"/>
              </a:lnSpc>
              <a:spcAft>
                <a:spcPts val="1000"/>
              </a:spcAft>
            </a:pPr>
            <a:r>
              <a:rPr lang="en-US" sz="1800" dirty="0"/>
              <a:t>               -</a:t>
            </a:r>
            <a:r>
              <a:rPr lang="en-US" sz="1800" dirty="0" err="1"/>
              <a:t>RecurringScansInterval</a:t>
            </a:r>
            <a:r>
              <a:rPr lang="en-US" sz="1800" dirty="0"/>
              <a:t> Weekly `</a:t>
            </a:r>
          </a:p>
          <a:p>
            <a:pPr>
              <a:lnSpc>
                <a:spcPct val="100000"/>
              </a:lnSpc>
              <a:spcAft>
                <a:spcPts val="1000"/>
              </a:spcAft>
            </a:pPr>
            <a:r>
              <a:rPr lang="en-US" sz="1800" dirty="0"/>
              <a:t>               -</a:t>
            </a:r>
            <a:r>
              <a:rPr lang="en-US" sz="1800" dirty="0" err="1"/>
              <a:t>EmailSubscriptionAdmins</a:t>
            </a:r>
            <a:r>
              <a:rPr lang="en-US" sz="1800" dirty="0"/>
              <a:t> $true `</a:t>
            </a:r>
          </a:p>
          <a:p>
            <a:pPr>
              <a:lnSpc>
                <a:spcPct val="100000"/>
              </a:lnSpc>
              <a:spcAft>
                <a:spcPts val="1000"/>
              </a:spcAft>
            </a:pPr>
            <a:r>
              <a:rPr lang="en-US" sz="1800" dirty="0"/>
              <a:t>	-</a:t>
            </a:r>
            <a:r>
              <a:rPr lang="en-US" sz="1800" dirty="0" err="1"/>
              <a:t>NotificationEmail</a:t>
            </a:r>
            <a:r>
              <a:rPr lang="en-US" sz="1800" dirty="0"/>
              <a:t> @("mail1@mail.com" , "mail2@mail.com")</a:t>
            </a:r>
            <a:endParaRPr lang="en-US" sz="1800" b="1" dirty="0"/>
          </a:p>
        </p:txBody>
      </p:sp>
    </p:spTree>
    <p:extLst>
      <p:ext uri="{BB962C8B-B14F-4D97-AF65-F5344CB8AC3E}">
        <p14:creationId xmlns:p14="http://schemas.microsoft.com/office/powerpoint/2010/main" val="50300490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4260356382"/>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Microsoft Defender for Cloud</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7978153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ConfigurationChange</a:t>
            </a:r>
            <a:r>
              <a:rPr lang="en-US" sz="1800" dirty="0"/>
              <a:t> table </a:t>
            </a:r>
            <a:br>
              <a:rPr lang="en-US" sz="1800" dirty="0"/>
            </a:br>
            <a:r>
              <a:rPr lang="en-US" sz="1800" dirty="0"/>
              <a:t>to query for FIM logs.</a:t>
            </a:r>
            <a:endParaRPr lang="en-US" sz="1800" b="1" dirty="0"/>
          </a:p>
        </p:txBody>
      </p:sp>
      <p:pic>
        <p:nvPicPr>
          <p:cNvPr id="4" name="Picture 3">
            <a:extLst>
              <a:ext uri="{FF2B5EF4-FFF2-40B4-BE49-F238E27FC236}">
                <a16:creationId xmlns:a16="http://schemas.microsoft.com/office/drawing/2014/main" id="{71CF9061-043E-4304-9CAE-50455CD28623}"/>
              </a:ext>
            </a:extLst>
          </p:cNvPr>
          <p:cNvPicPr>
            <a:picLocks noChangeAspect="1"/>
          </p:cNvPicPr>
          <p:nvPr/>
        </p:nvPicPr>
        <p:blipFill>
          <a:blip r:embed="rId3"/>
          <a:stretch>
            <a:fillRect/>
          </a:stretch>
        </p:blipFill>
        <p:spPr>
          <a:xfrm>
            <a:off x="4163354" y="717706"/>
            <a:ext cx="7446034" cy="5065329"/>
          </a:xfrm>
          <a:prstGeom prst="rect">
            <a:avLst/>
          </a:prstGeom>
        </p:spPr>
      </p:pic>
    </p:spTree>
    <p:extLst>
      <p:ext uri="{BB962C8B-B14F-4D97-AF65-F5344CB8AC3E}">
        <p14:creationId xmlns:p14="http://schemas.microsoft.com/office/powerpoint/2010/main" val="38475667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pic>
        <p:nvPicPr>
          <p:cNvPr id="4" name="Picture 3">
            <a:extLst>
              <a:ext uri="{FF2B5EF4-FFF2-40B4-BE49-F238E27FC236}">
                <a16:creationId xmlns:a16="http://schemas.microsoft.com/office/drawing/2014/main" id="{E29A6BDA-7704-4626-868B-D00074AB3279}"/>
              </a:ext>
            </a:extLst>
          </p:cNvPr>
          <p:cNvPicPr>
            <a:picLocks noChangeAspect="1"/>
          </p:cNvPicPr>
          <p:nvPr/>
        </p:nvPicPr>
        <p:blipFill>
          <a:blip r:embed="rId3"/>
          <a:stretch>
            <a:fillRect/>
          </a:stretch>
        </p:blipFill>
        <p:spPr>
          <a:xfrm>
            <a:off x="872039" y="2189748"/>
            <a:ext cx="10086975" cy="3429000"/>
          </a:xfrm>
          <a:prstGeom prst="rect">
            <a:avLst/>
          </a:prstGeom>
        </p:spPr>
      </p:pic>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spTree>
    <p:extLst>
      <p:ext uri="{BB962C8B-B14F-4D97-AF65-F5344CB8AC3E}">
        <p14:creationId xmlns:p14="http://schemas.microsoft.com/office/powerpoint/2010/main" val="1990414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a:t>
            </a:r>
          </a:p>
          <a:p>
            <a:pPr>
              <a:lnSpc>
                <a:spcPct val="100000"/>
              </a:lnSpc>
              <a:spcAft>
                <a:spcPts val="1000"/>
              </a:spcAft>
            </a:pPr>
            <a:r>
              <a:rPr lang="en-US" sz="1800" dirty="0"/>
              <a:t>| order by Computer, </a:t>
            </a:r>
            <a:r>
              <a:rPr lang="en-US" sz="1800" dirty="0" err="1"/>
              <a:t>RegistryKey</a:t>
            </a:r>
            <a:endParaRPr lang="en-US" sz="1800" dirty="0"/>
          </a:p>
          <a:p>
            <a:pPr>
              <a:lnSpc>
                <a:spcPct val="100000"/>
              </a:lnSpc>
              <a:spcAft>
                <a:spcPts val="1000"/>
              </a:spcAft>
            </a:pPr>
            <a:endParaRPr lang="en-US" sz="1800" b="1" dirty="0"/>
          </a:p>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 'Files')</a:t>
            </a:r>
          </a:p>
          <a:p>
            <a:pPr>
              <a:lnSpc>
                <a:spcPct val="100000"/>
              </a:lnSpc>
              <a:spcAft>
                <a:spcPts val="1000"/>
              </a:spcAft>
            </a:pPr>
            <a:r>
              <a:rPr lang="en-US" sz="1800" dirty="0"/>
              <a:t>| summarize count() by Computer, </a:t>
            </a:r>
            <a:r>
              <a:rPr lang="en-US" sz="1800" dirty="0" err="1"/>
              <a:t>ConfigChangeType</a:t>
            </a:r>
            <a:endParaRPr lang="en-US" sz="1800" dirty="0"/>
          </a:p>
        </p:txBody>
      </p:sp>
    </p:spTree>
    <p:extLst>
      <p:ext uri="{BB962C8B-B14F-4D97-AF65-F5344CB8AC3E}">
        <p14:creationId xmlns:p14="http://schemas.microsoft.com/office/powerpoint/2010/main" val="167728550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5965446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Log Analytics Agent Deployment (Pre-req)</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t>
            </a:r>
            <a:r>
              <a:rPr lang="en-US" sz="1800" dirty="0" err="1"/>
              <a:t>PublicSettings</a:t>
            </a:r>
            <a:r>
              <a:rPr lang="en-US" sz="1800" dirty="0"/>
              <a:t> = @{"workspaceId" = $</a:t>
            </a:r>
            <a:r>
              <a:rPr lang="en-US" sz="1800" dirty="0" err="1"/>
              <a:t>workspaceId</a:t>
            </a:r>
            <a:r>
              <a:rPr lang="en-US" sz="1800" dirty="0"/>
              <a:t> }</a:t>
            </a:r>
          </a:p>
          <a:p>
            <a:pPr>
              <a:lnSpc>
                <a:spcPct val="100000"/>
              </a:lnSpc>
              <a:spcAft>
                <a:spcPts val="1000"/>
              </a:spcAft>
            </a:pPr>
            <a:endParaRPr lang="en-US" sz="1800" dirty="0"/>
          </a:p>
          <a:p>
            <a:pPr>
              <a:lnSpc>
                <a:spcPct val="100000"/>
              </a:lnSpc>
              <a:spcAft>
                <a:spcPts val="1000"/>
              </a:spcAft>
            </a:pPr>
            <a:r>
              <a:rPr lang="en-US" sz="1800" dirty="0"/>
              <a:t>$</a:t>
            </a:r>
            <a:r>
              <a:rPr lang="en-US" sz="1800" dirty="0" err="1"/>
              <a:t>ProtectedSettings</a:t>
            </a:r>
            <a:r>
              <a:rPr lang="en-US" sz="1800" dirty="0"/>
              <a:t> = @{"workspaceKey" = $</a:t>
            </a:r>
            <a:r>
              <a:rPr lang="en-US" sz="1800" dirty="0" err="1"/>
              <a:t>workspaceKey</a:t>
            </a:r>
            <a:r>
              <a:rPr lang="en-US" sz="1800" dirty="0"/>
              <a:t> }</a:t>
            </a:r>
          </a:p>
          <a:p>
            <a:pPr>
              <a:lnSpc>
                <a:spcPct val="100000"/>
              </a:lnSpc>
              <a:spcAft>
                <a:spcPts val="1000"/>
              </a:spcAft>
            </a:pPr>
            <a:endParaRPr lang="en-US" sz="1800" dirty="0"/>
          </a:p>
          <a:p>
            <a:pPr>
              <a:lnSpc>
                <a:spcPct val="100000"/>
              </a:lnSpc>
              <a:spcAft>
                <a:spcPts val="1000"/>
              </a:spcAft>
            </a:pPr>
            <a:r>
              <a:rPr lang="en-US" sz="1800" dirty="0"/>
              <a:t>Set-</a:t>
            </a:r>
            <a:r>
              <a:rPr lang="en-US" sz="1800" dirty="0" err="1"/>
              <a:t>AzVMExtension</a:t>
            </a:r>
            <a:r>
              <a:rPr lang="en-US" sz="1800" dirty="0"/>
              <a:t> -</a:t>
            </a:r>
            <a:r>
              <a:rPr lang="en-US" sz="1800" dirty="0" err="1"/>
              <a:t>ResourceGroupName</a:t>
            </a:r>
            <a:r>
              <a:rPr lang="en-US" sz="1800" dirty="0"/>
              <a:t> $</a:t>
            </a:r>
            <a:r>
              <a:rPr lang="en-US" sz="1800" dirty="0" err="1"/>
              <a:t>rg.ResourceGroupName</a:t>
            </a:r>
            <a:r>
              <a:rPr lang="en-US" sz="1800" dirty="0"/>
              <a:t> -Location $</a:t>
            </a:r>
            <a:r>
              <a:rPr lang="en-US" sz="1800" dirty="0" err="1"/>
              <a:t>vm.Location</a:t>
            </a:r>
            <a:r>
              <a:rPr lang="en-US" sz="1800" dirty="0"/>
              <a:t> -</a:t>
            </a:r>
            <a:r>
              <a:rPr lang="en-US" sz="1800" dirty="0" err="1"/>
              <a:t>VMName</a:t>
            </a:r>
            <a:r>
              <a:rPr lang="en-US" sz="1800" dirty="0"/>
              <a:t> $</a:t>
            </a:r>
            <a:r>
              <a:rPr lang="en-US" sz="1800" dirty="0" err="1"/>
              <a:t>vm.Name</a:t>
            </a:r>
            <a:r>
              <a:rPr lang="en-US" sz="1800" dirty="0"/>
              <a:t> -Name "</a:t>
            </a:r>
            <a:r>
              <a:rPr lang="en-US" sz="1800" dirty="0" err="1"/>
              <a:t>MicrosoftMonitoringAgent</a:t>
            </a:r>
            <a:r>
              <a:rPr lang="en-US" sz="1800" dirty="0"/>
              <a:t>" -Publisher "</a:t>
            </a:r>
            <a:r>
              <a:rPr lang="en-US" sz="1800" dirty="0" err="1"/>
              <a:t>Microsoft.EnterpriseCloud.Monitoring</a:t>
            </a:r>
            <a:r>
              <a:rPr lang="en-US" sz="1800" dirty="0"/>
              <a:t>" -Type "</a:t>
            </a:r>
            <a:r>
              <a:rPr lang="en-US" sz="1800" dirty="0" err="1"/>
              <a:t>Microsoft.EnterpriseCloud.Monitoring.MicrosoftMonitoringAgent</a:t>
            </a:r>
            <a:r>
              <a:rPr lang="en-US" sz="1800" dirty="0"/>
              <a:t>" -</a:t>
            </a:r>
            <a:r>
              <a:rPr lang="en-US" sz="1800" dirty="0" err="1"/>
              <a:t>TypeHandlerVersion</a:t>
            </a:r>
            <a:r>
              <a:rPr lang="en-US" sz="1800" dirty="0"/>
              <a:t> "1.1" -Settings $</a:t>
            </a:r>
            <a:r>
              <a:rPr lang="en-US" sz="1800" dirty="0" err="1"/>
              <a:t>PublicSettings</a:t>
            </a:r>
            <a:r>
              <a:rPr lang="en-US" sz="1800" dirty="0"/>
              <a:t> -</a:t>
            </a:r>
            <a:r>
              <a:rPr lang="en-US" sz="1800" dirty="0" err="1"/>
              <a:t>ProtectedSettings</a:t>
            </a:r>
            <a:r>
              <a:rPr lang="en-US" sz="1800" dirty="0"/>
              <a:t> $</a:t>
            </a:r>
            <a:r>
              <a:rPr lang="en-US" sz="1800" dirty="0" err="1"/>
              <a:t>ProtectedSettings</a:t>
            </a:r>
            <a:r>
              <a:rPr lang="en-US" sz="1800" dirty="0"/>
              <a:t>;</a:t>
            </a:r>
            <a:endParaRPr lang="en-US" sz="1800" b="1" dirty="0"/>
          </a:p>
        </p:txBody>
      </p:sp>
    </p:spTree>
    <p:extLst>
      <p:ext uri="{BB962C8B-B14F-4D97-AF65-F5344CB8AC3E}">
        <p14:creationId xmlns:p14="http://schemas.microsoft.com/office/powerpoint/2010/main" val="4107222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(Change Tracking)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ChangeTracking</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38565162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pic>
        <p:nvPicPr>
          <p:cNvPr id="4" name="Picture 3">
            <a:extLst>
              <a:ext uri="{FF2B5EF4-FFF2-40B4-BE49-F238E27FC236}">
                <a16:creationId xmlns:a16="http://schemas.microsoft.com/office/drawing/2014/main" id="{71CF9061-043E-4304-9CAE-50455CD28623}"/>
              </a:ext>
            </a:extLst>
          </p:cNvPr>
          <p:cNvPicPr>
            <a:picLocks noChangeAspect="1"/>
          </p:cNvPicPr>
          <p:nvPr/>
        </p:nvPicPr>
        <p:blipFill>
          <a:blip r:embed="rId3"/>
          <a:stretch>
            <a:fillRect/>
          </a:stretch>
        </p:blipFill>
        <p:spPr>
          <a:xfrm>
            <a:off x="4163354" y="717706"/>
            <a:ext cx="7446034" cy="5065329"/>
          </a:xfrm>
          <a:prstGeom prst="rect">
            <a:avLst/>
          </a:prstGeom>
        </p:spPr>
      </p:pic>
    </p:spTree>
    <p:extLst>
      <p:ext uri="{BB962C8B-B14F-4D97-AF65-F5344CB8AC3E}">
        <p14:creationId xmlns:p14="http://schemas.microsoft.com/office/powerpoint/2010/main" val="40795605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103929661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02801873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(Container Insights)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AzSecurityPricing</a:t>
            </a:r>
            <a:r>
              <a:rPr lang="en-US" sz="1800" dirty="0"/>
              <a:t> -Name “</a:t>
            </a:r>
            <a:r>
              <a:rPr lang="en-US" sz="1800" dirty="0" err="1"/>
              <a:t>ContainerRegistry</a:t>
            </a:r>
            <a:r>
              <a:rPr lang="en-US" sz="1800" dirty="0"/>
              <a:t>” -</a:t>
            </a:r>
            <a:r>
              <a:rPr lang="en-US" sz="1800" dirty="0" err="1"/>
              <a:t>PricingTier</a:t>
            </a:r>
            <a:r>
              <a:rPr lang="en-US" sz="1800" dirty="0"/>
              <a:t> "Standard“</a:t>
            </a:r>
          </a:p>
          <a:p>
            <a:pPr>
              <a:lnSpc>
                <a:spcPct val="100000"/>
              </a:lnSpc>
              <a:spcAft>
                <a:spcPts val="1000"/>
              </a:spcAft>
            </a:pPr>
            <a:endParaRPr lang="en-US" sz="1800" dirty="0"/>
          </a:p>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ContainerInsights</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1086087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F8-468F-4B99-BDF9-0F571D4F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0D7C3-5C89-4B5A-99D5-A16662BCE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8E5CBA-89AE-4118-B841-2A0FD0FB6444}"/>
              </a:ext>
            </a:extLst>
          </p:cNvPr>
          <p:cNvPicPr>
            <a:picLocks noChangeAspect="1"/>
          </p:cNvPicPr>
          <p:nvPr/>
        </p:nvPicPr>
        <p:blipFill>
          <a:blip r:embed="rId2"/>
          <a:stretch>
            <a:fillRect/>
          </a:stretch>
        </p:blipFill>
        <p:spPr>
          <a:xfrm>
            <a:off x="0" y="20196"/>
            <a:ext cx="12192000" cy="6817607"/>
          </a:xfrm>
          <a:prstGeom prst="rect">
            <a:avLst/>
          </a:prstGeom>
        </p:spPr>
      </p:pic>
    </p:spTree>
    <p:extLst>
      <p:ext uri="{BB962C8B-B14F-4D97-AF65-F5344CB8AC3E}">
        <p14:creationId xmlns:p14="http://schemas.microsoft.com/office/powerpoint/2010/main" val="4284235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04952794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1229930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1596705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964000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7054891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021361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C47-A76E-4BF9-9532-521FC78C8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28398E-1DDC-4C8D-BFFE-F10869C38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A52791-6363-44ED-8B1E-D7F2B59402E7}"/>
              </a:ext>
            </a:extLst>
          </p:cNvPr>
          <p:cNvPicPr>
            <a:picLocks noChangeAspect="1"/>
          </p:cNvPicPr>
          <p:nvPr/>
        </p:nvPicPr>
        <p:blipFill>
          <a:blip r:embed="rId2"/>
          <a:stretch>
            <a:fillRect/>
          </a:stretch>
        </p:blipFill>
        <p:spPr>
          <a:xfrm>
            <a:off x="0" y="65695"/>
            <a:ext cx="12192000" cy="6703891"/>
          </a:xfrm>
          <a:prstGeom prst="rect">
            <a:avLst/>
          </a:prstGeom>
        </p:spPr>
      </p:pic>
    </p:spTree>
    <p:extLst>
      <p:ext uri="{BB962C8B-B14F-4D97-AF65-F5344CB8AC3E}">
        <p14:creationId xmlns:p14="http://schemas.microsoft.com/office/powerpoint/2010/main" val="1483593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55579228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91918814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AzureActivity</a:t>
            </a:r>
            <a:r>
              <a:rPr lang="en-US" sz="1800" dirty="0"/>
              <a:t> table </a:t>
            </a:r>
            <a:br>
              <a:rPr lang="en-US" sz="1800" dirty="0"/>
            </a:br>
            <a:r>
              <a:rPr lang="en-US" sz="1800" dirty="0"/>
              <a:t>to query for JIT access logs.</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23" y="2313214"/>
            <a:ext cx="93059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3469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 where </a:t>
            </a:r>
            <a:r>
              <a:rPr lang="en-US" sz="1800" dirty="0" err="1"/>
              <a:t>ResourceProviderValue</a:t>
            </a:r>
            <a:r>
              <a:rPr lang="en-US" sz="1800" dirty="0"/>
              <a:t> =~ "</a:t>
            </a:r>
            <a:r>
              <a:rPr lang="en-US" sz="1800" dirty="0" err="1"/>
              <a:t>Microsoft.Security</a:t>
            </a:r>
            <a:r>
              <a:rPr lang="en-US" sz="1800" dirty="0"/>
              <a:t>" </a:t>
            </a:r>
          </a:p>
          <a:p>
            <a:pPr>
              <a:lnSpc>
                <a:spcPct val="100000"/>
              </a:lnSpc>
              <a:spcAft>
                <a:spcPts val="1000"/>
              </a:spcAft>
            </a:pPr>
            <a:r>
              <a:rPr lang="en-US" sz="1800" dirty="0"/>
              <a:t>  | where </a:t>
            </a:r>
            <a:r>
              <a:rPr lang="en-US" sz="1800" dirty="0" err="1"/>
              <a:t>OperationNameValue</a:t>
            </a:r>
            <a:r>
              <a:rPr lang="en-US" sz="1800" dirty="0"/>
              <a:t> =~ "</a:t>
            </a:r>
            <a:r>
              <a:rPr lang="en-US" sz="1800" dirty="0" err="1"/>
              <a:t>Microsoft.Security</a:t>
            </a:r>
            <a:r>
              <a:rPr lang="en-US" sz="1800" dirty="0"/>
              <a:t>/locations/</a:t>
            </a:r>
            <a:r>
              <a:rPr lang="en-US" sz="1800" dirty="0" err="1"/>
              <a:t>jitNetworkAccessPolicies</a:t>
            </a:r>
            <a:r>
              <a:rPr lang="en-US" sz="1800" dirty="0"/>
              <a:t>/delete" </a:t>
            </a:r>
          </a:p>
          <a:p>
            <a:pPr>
              <a:lnSpc>
                <a:spcPct val="100000"/>
              </a:lnSpc>
              <a:spcAft>
                <a:spcPts val="1000"/>
              </a:spcAft>
            </a:pPr>
            <a:endParaRPr lang="en-US" sz="1800" dirty="0"/>
          </a:p>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where </a:t>
            </a:r>
            <a:r>
              <a:rPr lang="en-US" sz="1800" dirty="0" err="1"/>
              <a:t>TimeGenerated</a:t>
            </a:r>
            <a:r>
              <a:rPr lang="en-US" sz="1800" dirty="0"/>
              <a:t> &gt; ago(30d)</a:t>
            </a:r>
          </a:p>
          <a:p>
            <a:pPr>
              <a:lnSpc>
                <a:spcPct val="100000"/>
              </a:lnSpc>
              <a:spcAft>
                <a:spcPts val="1000"/>
              </a:spcAft>
            </a:pPr>
            <a:r>
              <a:rPr lang="en-US" sz="1800" dirty="0"/>
              <a:t>| where </a:t>
            </a:r>
            <a:r>
              <a:rPr lang="en-US" sz="1800" dirty="0" err="1"/>
              <a:t>OperationNameValue</a:t>
            </a:r>
            <a:r>
              <a:rPr lang="en-US" sz="1800" dirty="0"/>
              <a:t> == “</a:t>
            </a:r>
            <a:r>
              <a:rPr lang="en-US" sz="1800" dirty="0" err="1"/>
              <a:t>Microsoft.Security</a:t>
            </a:r>
            <a:r>
              <a:rPr lang="en-US" sz="1800" dirty="0"/>
              <a:t>/locations/</a:t>
            </a:r>
            <a:r>
              <a:rPr lang="en-US" sz="1800" dirty="0" err="1"/>
              <a:t>jitNetworkAccessPolicies</a:t>
            </a:r>
            <a:r>
              <a:rPr lang="en-US" sz="1800" dirty="0"/>
              <a:t>/initiate/action”</a:t>
            </a:r>
          </a:p>
          <a:p>
            <a:pPr>
              <a:lnSpc>
                <a:spcPct val="100000"/>
              </a:lnSpc>
              <a:spcAft>
                <a:spcPts val="1000"/>
              </a:spcAft>
            </a:pPr>
            <a:r>
              <a:rPr lang="en-US" sz="1800" dirty="0"/>
              <a:t>| extend </a:t>
            </a:r>
            <a:r>
              <a:rPr lang="en-US" sz="1800" dirty="0" err="1"/>
              <a:t>activityStatusValue</a:t>
            </a:r>
            <a:r>
              <a:rPr lang="en-US" sz="1800" dirty="0"/>
              <a:t> = </a:t>
            </a:r>
            <a:r>
              <a:rPr lang="en-US" sz="1800" dirty="0" err="1"/>
              <a:t>toString</a:t>
            </a:r>
            <a:r>
              <a:rPr lang="en-US" sz="1800" dirty="0"/>
              <a:t>(Properties </a:t>
            </a:r>
            <a:r>
              <a:rPr lang="en-US" sz="1800" dirty="0" err="1"/>
              <a:t>d.activityStatusValue</a:t>
            </a:r>
            <a:r>
              <a:rPr lang="en-US" sz="1800" dirty="0"/>
              <a:t>)</a:t>
            </a:r>
          </a:p>
          <a:p>
            <a:pPr>
              <a:lnSpc>
                <a:spcPct val="100000"/>
              </a:lnSpc>
              <a:spcAft>
                <a:spcPts val="1000"/>
              </a:spcAft>
            </a:pPr>
            <a:r>
              <a:rPr lang="en-US" sz="1800" dirty="0"/>
              <a:t>| extend </a:t>
            </a:r>
            <a:r>
              <a:rPr lang="en-US" sz="1800" dirty="0" err="1"/>
              <a:t>eventName</a:t>
            </a:r>
            <a:r>
              <a:rPr lang="en-US" sz="1800" dirty="0"/>
              <a:t> = </a:t>
            </a:r>
            <a:r>
              <a:rPr lang="en-US" sz="1800" dirty="0" err="1"/>
              <a:t>toString</a:t>
            </a:r>
            <a:r>
              <a:rPr lang="en-US" sz="1800" dirty="0"/>
              <a:t>(Properties </a:t>
            </a:r>
            <a:r>
              <a:rPr lang="en-US" sz="1800" dirty="0" err="1"/>
              <a:t>d.eventName</a:t>
            </a:r>
            <a:r>
              <a:rPr lang="en-US" sz="1800" dirty="0"/>
              <a:t>)</a:t>
            </a:r>
          </a:p>
          <a:p>
            <a:pPr>
              <a:lnSpc>
                <a:spcPct val="100000"/>
              </a:lnSpc>
              <a:spcAft>
                <a:spcPts val="1000"/>
              </a:spcAft>
            </a:pPr>
            <a:r>
              <a:rPr lang="en-US" sz="1800" dirty="0"/>
              <a:t>| extend Justification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)).Justification)</a:t>
            </a:r>
          </a:p>
          <a:p>
            <a:pPr>
              <a:lnSpc>
                <a:spcPct val="100000"/>
              </a:lnSpc>
              <a:spcAft>
                <a:spcPts val="1000"/>
              </a:spcAft>
            </a:pPr>
            <a:r>
              <a:rPr lang="en-US" sz="1800" dirty="0"/>
              <a:t>| extend User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)).User)</a:t>
            </a:r>
          </a:p>
          <a:p>
            <a:pPr>
              <a:lnSpc>
                <a:spcPct val="100000"/>
              </a:lnSpc>
              <a:spcAft>
                <a:spcPts val="1000"/>
              </a:spcAft>
            </a:pPr>
            <a:r>
              <a:rPr lang="en-US" sz="1800" dirty="0"/>
              <a:t>| summarize count(</a:t>
            </a:r>
            <a:r>
              <a:rPr lang="en-US" sz="1800" dirty="0" err="1"/>
              <a:t>activityStatusValue</a:t>
            </a:r>
            <a:r>
              <a:rPr lang="en-US" sz="1800" dirty="0"/>
              <a:t>) by </a:t>
            </a:r>
            <a:r>
              <a:rPr lang="en-US" sz="1800" dirty="0" err="1"/>
              <a:t>activityStatusValue</a:t>
            </a:r>
            <a:r>
              <a:rPr lang="en-US" sz="1800" dirty="0"/>
              <a:t>, </a:t>
            </a:r>
            <a:r>
              <a:rPr lang="en-US" sz="1800" dirty="0" err="1"/>
              <a:t>eventName</a:t>
            </a:r>
            <a:r>
              <a:rPr lang="en-US" sz="1800" dirty="0"/>
              <a:t>, Justification, User, </a:t>
            </a:r>
            <a:r>
              <a:rPr lang="en-US" sz="1800" dirty="0" err="1"/>
              <a:t>TimeGenerated</a:t>
            </a:r>
            <a:r>
              <a:rPr lang="en-US" sz="1800" dirty="0"/>
              <a:t>, </a:t>
            </a:r>
            <a:r>
              <a:rPr lang="en-US" sz="1800" dirty="0" err="1"/>
              <a:t>ResourceId</a:t>
            </a:r>
            <a:endParaRPr lang="en-US" sz="1800" dirty="0"/>
          </a:p>
        </p:txBody>
      </p:sp>
    </p:spTree>
    <p:extLst>
      <p:ext uri="{BB962C8B-B14F-4D97-AF65-F5344CB8AC3E}">
        <p14:creationId xmlns:p14="http://schemas.microsoft.com/office/powerpoint/2010/main" val="189327282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67593649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200" dirty="0"/>
              <a:t>$</a:t>
            </a:r>
            <a:r>
              <a:rPr lang="en-US" sz="1200" dirty="0" err="1"/>
              <a:t>JitPolicy</a:t>
            </a:r>
            <a:r>
              <a:rPr lang="en-US" sz="1200" dirty="0"/>
              <a:t> = (@{ id="/subscriptions/$</a:t>
            </a:r>
            <a:r>
              <a:rPr lang="en-US" sz="1200" dirty="0" err="1"/>
              <a:t>subscriptionId</a:t>
            </a:r>
            <a:r>
              <a:rPr lang="en-US" sz="1200" dirty="0"/>
              <a:t>/</a:t>
            </a:r>
            <a:r>
              <a:rPr lang="en-US" sz="1200" dirty="0" err="1"/>
              <a:t>resourceGroups</a:t>
            </a:r>
            <a:r>
              <a:rPr lang="en-US" sz="1200" dirty="0"/>
              <a:t>/$($</a:t>
            </a:r>
            <a:r>
              <a:rPr lang="en-US" sz="1200" dirty="0" err="1"/>
              <a:t>rg.ResourceGroupName</a:t>
            </a:r>
            <a:r>
              <a:rPr lang="en-US" sz="1200" dirty="0"/>
              <a:t>)/providers/</a:t>
            </a:r>
            <a:r>
              <a:rPr lang="en-US" sz="1200" dirty="0" err="1"/>
              <a:t>Microsoft.Compute</a:t>
            </a:r>
            <a:r>
              <a:rPr lang="en-US" sz="1200" dirty="0"/>
              <a:t>/</a:t>
            </a:r>
            <a:r>
              <a:rPr lang="en-US" sz="1200" dirty="0" err="1"/>
              <a:t>virtualMachines</a:t>
            </a:r>
            <a:r>
              <a:rPr lang="en-US" sz="1200" dirty="0"/>
              <a:t>/$($</a:t>
            </a:r>
            <a:r>
              <a:rPr lang="en-US" sz="1200" dirty="0" err="1"/>
              <a:t>vm.Name</a:t>
            </a:r>
            <a:r>
              <a:rPr lang="en-US" sz="1200" dirty="0"/>
              <a:t>)"</a:t>
            </a:r>
          </a:p>
          <a:p>
            <a:pPr>
              <a:lnSpc>
                <a:spcPct val="100000"/>
              </a:lnSpc>
              <a:spcAft>
                <a:spcPts val="1000"/>
              </a:spcAft>
            </a:pPr>
            <a:r>
              <a:rPr lang="en-US" sz="1200" dirty="0"/>
              <a:t>    ports=(@{</a:t>
            </a:r>
          </a:p>
          <a:p>
            <a:pPr>
              <a:lnSpc>
                <a:spcPct val="100000"/>
              </a:lnSpc>
              <a:spcAft>
                <a:spcPts val="1000"/>
              </a:spcAft>
            </a:pPr>
            <a:r>
              <a:rPr lang="en-US" sz="1200" dirty="0"/>
              <a:t>         number=22;</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a:t>
            </a:r>
          </a:p>
          <a:p>
            <a:pPr>
              <a:lnSpc>
                <a:spcPct val="100000"/>
              </a:lnSpc>
              <a:spcAft>
                <a:spcPts val="1000"/>
              </a:spcAft>
            </a:pPr>
            <a:r>
              <a:rPr lang="en-US" sz="1200" dirty="0"/>
              <a:t>         @{</a:t>
            </a:r>
          </a:p>
          <a:p>
            <a:pPr>
              <a:lnSpc>
                <a:spcPct val="100000"/>
              </a:lnSpc>
              <a:spcAft>
                <a:spcPts val="1000"/>
              </a:spcAft>
            </a:pPr>
            <a:r>
              <a:rPr lang="en-US" sz="1200" dirty="0"/>
              <a:t>         number=3389;</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   </a:t>
            </a:r>
          </a:p>
          <a:p>
            <a:pPr>
              <a:lnSpc>
                <a:spcPct val="100000"/>
              </a:lnSpc>
              <a:spcAft>
                <a:spcPts val="1000"/>
              </a:spcAft>
            </a:pPr>
            <a:r>
              <a:rPr lang="en-US" sz="1200" dirty="0"/>
              <a:t>$</a:t>
            </a:r>
            <a:r>
              <a:rPr lang="en-US" sz="1200" dirty="0" err="1"/>
              <a:t>JitPolicyArr</a:t>
            </a:r>
            <a:r>
              <a:rPr lang="en-US" sz="1200" dirty="0"/>
              <a:t>=@($JitPolicy)</a:t>
            </a:r>
          </a:p>
          <a:p>
            <a:pPr>
              <a:lnSpc>
                <a:spcPct val="100000"/>
              </a:lnSpc>
              <a:spcAft>
                <a:spcPts val="1000"/>
              </a:spcAft>
            </a:pPr>
            <a:r>
              <a:rPr lang="en-US" sz="1200" dirty="0"/>
              <a:t>Set-</a:t>
            </a:r>
            <a:r>
              <a:rPr lang="en-US" sz="1200" dirty="0" err="1"/>
              <a:t>AzJitNetworkAccessPolicy</a:t>
            </a:r>
            <a:r>
              <a:rPr lang="en-US" sz="1200" dirty="0"/>
              <a:t> -Kind "Basic" -Location $</a:t>
            </a:r>
            <a:r>
              <a:rPr lang="en-US" sz="1200" dirty="0" err="1"/>
              <a:t>vm.Location</a:t>
            </a:r>
            <a:r>
              <a:rPr lang="en-US" sz="1200" dirty="0"/>
              <a:t> -Name $</a:t>
            </a:r>
            <a:r>
              <a:rPr lang="en-US" sz="1200" dirty="0" err="1"/>
              <a:t>vm.Name</a:t>
            </a:r>
            <a:r>
              <a:rPr lang="en-US" sz="1200" dirty="0"/>
              <a:t> -</a:t>
            </a:r>
            <a:r>
              <a:rPr lang="en-US" sz="1200" dirty="0" err="1"/>
              <a:t>ResourceGroupName</a:t>
            </a:r>
            <a:r>
              <a:rPr lang="en-US" sz="1200" dirty="0"/>
              <a:t> $</a:t>
            </a:r>
            <a:r>
              <a:rPr lang="en-US" sz="1200" dirty="0" err="1"/>
              <a:t>vm.ResourceGroupName</a:t>
            </a:r>
            <a:r>
              <a:rPr lang="en-US" sz="1200" dirty="0"/>
              <a:t> -</a:t>
            </a:r>
            <a:r>
              <a:rPr lang="en-US" sz="1200" dirty="0" err="1"/>
              <a:t>VirtualMachine</a:t>
            </a:r>
            <a:r>
              <a:rPr lang="en-US" sz="1200" dirty="0"/>
              <a:t> $</a:t>
            </a:r>
            <a:r>
              <a:rPr lang="en-US" sz="1200" dirty="0" err="1"/>
              <a:t>JitPolicyArr</a:t>
            </a:r>
            <a:endParaRPr lang="en-US" sz="1200" b="1" dirty="0"/>
          </a:p>
        </p:txBody>
      </p:sp>
    </p:spTree>
    <p:extLst>
      <p:ext uri="{BB962C8B-B14F-4D97-AF65-F5344CB8AC3E}">
        <p14:creationId xmlns:p14="http://schemas.microsoft.com/office/powerpoint/2010/main" val="439960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6F579-1A99-4BB7-AFBC-9CF1A65B48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11D93D-83D3-4A17-8662-ADCD25823DA9}"/>
              </a:ext>
            </a:extLst>
          </p:cNvPr>
          <p:cNvPicPr>
            <a:picLocks noChangeAspect="1"/>
          </p:cNvPicPr>
          <p:nvPr/>
        </p:nvPicPr>
        <p:blipFill>
          <a:blip r:embed="rId2"/>
          <a:stretch>
            <a:fillRect/>
          </a:stretch>
        </p:blipFill>
        <p:spPr>
          <a:xfrm>
            <a:off x="0" y="37443"/>
            <a:ext cx="12192000" cy="6783114"/>
          </a:xfrm>
          <a:prstGeom prst="rect">
            <a:avLst/>
          </a:prstGeom>
        </p:spPr>
      </p:pic>
    </p:spTree>
    <p:extLst>
      <p:ext uri="{BB962C8B-B14F-4D97-AF65-F5344CB8AC3E}">
        <p14:creationId xmlns:p14="http://schemas.microsoft.com/office/powerpoint/2010/main" val="641243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23" y="2313214"/>
            <a:ext cx="93059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14620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15210850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48062013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deployment necessary.  Enabled by default.</a:t>
            </a:r>
            <a:endParaRPr lang="en-US" sz="1800" b="1" dirty="0"/>
          </a:p>
        </p:txBody>
      </p:sp>
    </p:spTree>
    <p:extLst>
      <p:ext uri="{BB962C8B-B14F-4D97-AF65-F5344CB8AC3E}">
        <p14:creationId xmlns:p14="http://schemas.microsoft.com/office/powerpoint/2010/main" val="399276124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254985724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Microsoft Defender for Cloud</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Microsoft Defender for Cloud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Microsoft Defender for Cloud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Microsoft Defender for Cloud APIs</a:t>
            </a:r>
          </a:p>
        </p:txBody>
      </p:sp>
    </p:spTree>
    <p:extLst>
      <p:ext uri="{BB962C8B-B14F-4D97-AF65-F5344CB8AC3E}">
        <p14:creationId xmlns:p14="http://schemas.microsoft.com/office/powerpoint/2010/main" val="23303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9A29-37AD-4F55-9695-4646DBB73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5121E-26BC-435A-9365-9DBD52BED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90563E-1CF0-4246-9EA7-731B71A7C68C}"/>
              </a:ext>
            </a:extLst>
          </p:cNvPr>
          <p:cNvPicPr>
            <a:picLocks noChangeAspect="1"/>
          </p:cNvPicPr>
          <p:nvPr/>
        </p:nvPicPr>
        <p:blipFill>
          <a:blip r:embed="rId2"/>
          <a:stretch>
            <a:fillRect/>
          </a:stretch>
        </p:blipFill>
        <p:spPr>
          <a:xfrm>
            <a:off x="0" y="48823"/>
            <a:ext cx="12192000" cy="6760354"/>
          </a:xfrm>
          <a:prstGeom prst="rect">
            <a:avLst/>
          </a:prstGeom>
        </p:spPr>
      </p:pic>
    </p:spTree>
    <p:extLst>
      <p:ext uri="{BB962C8B-B14F-4D97-AF65-F5344CB8AC3E}">
        <p14:creationId xmlns:p14="http://schemas.microsoft.com/office/powerpoint/2010/main" val="4073976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APIs exists across several different REST endpoints.</a:t>
            </a:r>
          </a:p>
          <a:p>
            <a:pPr>
              <a:lnSpc>
                <a:spcPct val="100000"/>
              </a:lnSpc>
              <a:spcAft>
                <a:spcPts val="1000"/>
              </a:spcAft>
            </a:pPr>
            <a:endParaRPr lang="en-US" sz="1800" b="1" dirty="0"/>
          </a:p>
          <a:p>
            <a:pPr>
              <a:lnSpc>
                <a:spcPct val="100000"/>
              </a:lnSpc>
              <a:spcAft>
                <a:spcPts val="1000"/>
              </a:spcAft>
            </a:pPr>
            <a:r>
              <a:rPr lang="en-US" sz="1800" dirty="0"/>
              <a:t>Most are driven by the management.azure.com REST endpoint.</a:t>
            </a:r>
          </a:p>
          <a:p>
            <a:pPr>
              <a:lnSpc>
                <a:spcPct val="100000"/>
              </a:lnSpc>
              <a:spcAft>
                <a:spcPts val="1000"/>
              </a:spcAft>
            </a:pPr>
            <a:endParaRPr lang="en-US" sz="1800" dirty="0"/>
          </a:p>
          <a:p>
            <a:pPr>
              <a:lnSpc>
                <a:spcPct val="100000"/>
              </a:lnSpc>
              <a:spcAft>
                <a:spcPts val="1000"/>
              </a:spcAft>
            </a:pPr>
            <a:r>
              <a:rPr lang="en-US" sz="1800" dirty="0"/>
              <a:t>Some must be accessed via the Azure Resource Graph API</a:t>
            </a:r>
          </a:p>
        </p:txBody>
      </p:sp>
    </p:spTree>
    <p:extLst>
      <p:ext uri="{BB962C8B-B14F-4D97-AF65-F5344CB8AC3E}">
        <p14:creationId xmlns:p14="http://schemas.microsoft.com/office/powerpoint/2010/main" val="41182525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Resource Graph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Resource Graph is a service in Azure that is designed to extend Azure Resource Management by providing efficient and performant resource exploration with the ability to query at scale across a given set of subscriptions so that you can effectively govern your environment. </a:t>
            </a:r>
          </a:p>
          <a:p>
            <a:pPr>
              <a:lnSpc>
                <a:spcPct val="100000"/>
              </a:lnSpc>
              <a:spcAft>
                <a:spcPts val="1000"/>
              </a:spcAft>
            </a:pPr>
            <a:endParaRPr lang="en-US" sz="1800" dirty="0"/>
          </a:p>
          <a:p>
            <a:pPr>
              <a:lnSpc>
                <a:spcPct val="100000"/>
              </a:lnSpc>
              <a:spcAft>
                <a:spcPts val="1000"/>
              </a:spcAft>
            </a:pPr>
            <a:r>
              <a:rPr lang="en-US" sz="1800" dirty="0"/>
              <a:t>These queries provide the following features:</a:t>
            </a:r>
          </a:p>
          <a:p>
            <a:pPr>
              <a:lnSpc>
                <a:spcPct val="100000"/>
              </a:lnSpc>
              <a:spcAft>
                <a:spcPts val="1000"/>
              </a:spcAft>
            </a:pPr>
            <a:endParaRPr lang="en-US" sz="1800" dirty="0"/>
          </a:p>
          <a:p>
            <a:pPr>
              <a:lnSpc>
                <a:spcPct val="100000"/>
              </a:lnSpc>
              <a:spcAft>
                <a:spcPts val="1000"/>
              </a:spcAft>
            </a:pPr>
            <a:r>
              <a:rPr lang="en-US" sz="1800" dirty="0"/>
              <a:t>Ability to query resources with complex filtering, grouping, and sorting by resource properties.</a:t>
            </a:r>
          </a:p>
          <a:p>
            <a:pPr>
              <a:lnSpc>
                <a:spcPct val="100000"/>
              </a:lnSpc>
              <a:spcAft>
                <a:spcPts val="1000"/>
              </a:spcAft>
            </a:pPr>
            <a:r>
              <a:rPr lang="en-US" sz="1800" dirty="0"/>
              <a:t>Ability to iteratively explore resources based on governance requirements.</a:t>
            </a:r>
          </a:p>
          <a:p>
            <a:pPr>
              <a:lnSpc>
                <a:spcPct val="100000"/>
              </a:lnSpc>
              <a:spcAft>
                <a:spcPts val="1000"/>
              </a:spcAft>
            </a:pPr>
            <a:r>
              <a:rPr lang="en-US" sz="1800" dirty="0"/>
              <a:t>Ability to assess the impact of applying policies in a vast cloud environment.</a:t>
            </a:r>
          </a:p>
          <a:p>
            <a:pPr>
              <a:lnSpc>
                <a:spcPct val="100000"/>
              </a:lnSpc>
              <a:spcAft>
                <a:spcPts val="1000"/>
              </a:spcAft>
            </a:pPr>
            <a:r>
              <a:rPr lang="en-US" sz="1800" dirty="0"/>
              <a:t>Ability to detail changes made to resource properties (preview).</a:t>
            </a:r>
            <a:endParaRPr lang="en-US" sz="1800" b="1" dirty="0"/>
          </a:p>
        </p:txBody>
      </p:sp>
    </p:spTree>
    <p:extLst>
      <p:ext uri="{BB962C8B-B14F-4D97-AF65-F5344CB8AC3E}">
        <p14:creationId xmlns:p14="http://schemas.microsoft.com/office/powerpoint/2010/main" val="166962989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Resource Graph Explorer provides browsable information about the Azure Resource Manager resource types and properties that you can query. Resource Graph Explorer also provides a clean interface for working with multiple queries, evaluating the results, and even converting the results of some queries into a chart that can be pinned to an Azure dashboard.</a:t>
            </a:r>
            <a:endParaRPr lang="en-US" sz="1800" b="1" dirty="0"/>
          </a:p>
        </p:txBody>
      </p:sp>
      <p:pic>
        <p:nvPicPr>
          <p:cNvPr id="4" name="Picture 3">
            <a:extLst>
              <a:ext uri="{FF2B5EF4-FFF2-40B4-BE49-F238E27FC236}">
                <a16:creationId xmlns:a16="http://schemas.microsoft.com/office/drawing/2014/main" id="{385A2297-6A02-4B08-9F40-BB0D34F860B1}"/>
              </a:ext>
            </a:extLst>
          </p:cNvPr>
          <p:cNvPicPr>
            <a:picLocks noChangeAspect="1"/>
          </p:cNvPicPr>
          <p:nvPr/>
        </p:nvPicPr>
        <p:blipFill>
          <a:blip r:embed="rId3"/>
          <a:stretch>
            <a:fillRect/>
          </a:stretch>
        </p:blipFill>
        <p:spPr>
          <a:xfrm>
            <a:off x="2350420" y="2730634"/>
            <a:ext cx="5897228" cy="3220234"/>
          </a:xfrm>
          <a:prstGeom prst="rect">
            <a:avLst/>
          </a:prstGeom>
        </p:spPr>
      </p:pic>
    </p:spTree>
    <p:extLst>
      <p:ext uri="{BB962C8B-B14F-4D97-AF65-F5344CB8AC3E}">
        <p14:creationId xmlns:p14="http://schemas.microsoft.com/office/powerpoint/2010/main" val="21676241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call the REST endpoint or utilize the Azure CLI to make Graph calls</a:t>
            </a:r>
          </a:p>
          <a:p>
            <a:pPr>
              <a:lnSpc>
                <a:spcPct val="100000"/>
              </a:lnSpc>
              <a:spcAft>
                <a:spcPts val="1000"/>
              </a:spcAft>
            </a:pPr>
            <a:endParaRPr lang="en-US" sz="1800" b="1" dirty="0"/>
          </a:p>
          <a:p>
            <a:pPr>
              <a:lnSpc>
                <a:spcPct val="100000"/>
              </a:lnSpc>
              <a:spcAft>
                <a:spcPts val="1000"/>
              </a:spcAft>
            </a:pPr>
            <a:r>
              <a:rPr lang="en-US" sz="1800" b="1" dirty="0"/>
              <a:t>REST:</a:t>
            </a:r>
          </a:p>
          <a:p>
            <a:pPr>
              <a:lnSpc>
                <a:spcPct val="100000"/>
              </a:lnSpc>
              <a:spcAft>
                <a:spcPts val="1000"/>
              </a:spcAft>
            </a:pPr>
            <a:r>
              <a:rPr lang="nn-NO" sz="1800" dirty="0"/>
              <a:t>POST </a:t>
            </a:r>
            <a:r>
              <a:rPr lang="nn-NO" sz="1800" dirty="0">
                <a:hlinkClick r:id="rId3"/>
              </a:rPr>
              <a:t>https://management.azure.com/providers/Microsoft.ResourceGraph/resources?api-version=2019-04-01</a:t>
            </a:r>
            <a:endParaRPr lang="nn-NO" sz="1800" dirty="0"/>
          </a:p>
          <a:p>
            <a:pPr>
              <a:lnSpc>
                <a:spcPct val="100000"/>
              </a:lnSpc>
              <a:spcAft>
                <a:spcPts val="1000"/>
              </a:spcAft>
            </a:pPr>
            <a:r>
              <a:rPr lang="en-US" sz="1800" dirty="0"/>
              <a:t>{</a:t>
            </a:r>
          </a:p>
          <a:p>
            <a:pPr>
              <a:lnSpc>
                <a:spcPct val="100000"/>
              </a:lnSpc>
              <a:spcAft>
                <a:spcPts val="1000"/>
              </a:spcAft>
            </a:pPr>
            <a:r>
              <a:rPr lang="en-US" sz="1800" dirty="0"/>
              <a:t>    "subscriptions": [</a:t>
            </a:r>
          </a:p>
          <a:p>
            <a:pPr>
              <a:lnSpc>
                <a:spcPct val="100000"/>
              </a:lnSpc>
              <a:spcAft>
                <a:spcPts val="1000"/>
              </a:spcAft>
            </a:pPr>
            <a:r>
              <a:rPr lang="en-US" sz="1800" dirty="0"/>
              <a:t>        "{</a:t>
            </a:r>
            <a:r>
              <a:rPr lang="en-US" sz="1800" dirty="0" err="1"/>
              <a:t>subscriptionID</a:t>
            </a:r>
            <a:r>
              <a:rPr lang="en-US" sz="1800" dirty="0"/>
              <a:t>}"</a:t>
            </a:r>
          </a:p>
          <a:p>
            <a:pPr>
              <a:lnSpc>
                <a:spcPct val="100000"/>
              </a:lnSpc>
              <a:spcAft>
                <a:spcPts val="1000"/>
              </a:spcAft>
            </a:pPr>
            <a:r>
              <a:rPr lang="en-US" sz="1800" dirty="0"/>
              <a:t>    ],</a:t>
            </a:r>
          </a:p>
          <a:p>
            <a:pPr>
              <a:lnSpc>
                <a:spcPct val="100000"/>
              </a:lnSpc>
              <a:spcAft>
                <a:spcPts val="1000"/>
              </a:spcAft>
            </a:pPr>
            <a:r>
              <a:rPr lang="en-US" sz="1800" dirty="0"/>
              <a:t>    "query": "Resources | project name, type | limit 5"</a:t>
            </a:r>
          </a:p>
          <a:p>
            <a:pPr>
              <a:lnSpc>
                <a:spcPct val="100000"/>
              </a:lnSpc>
              <a:spcAft>
                <a:spcPts val="1000"/>
              </a:spcAft>
            </a:pPr>
            <a:r>
              <a:rPr lang="en-US" sz="1800" dirty="0"/>
              <a:t>}</a:t>
            </a:r>
          </a:p>
          <a:p>
            <a:pPr>
              <a:lnSpc>
                <a:spcPct val="100000"/>
              </a:lnSpc>
              <a:spcAft>
                <a:spcPts val="1000"/>
              </a:spcAft>
            </a:pPr>
            <a:endParaRPr lang="en-US" sz="1800" b="1" dirty="0"/>
          </a:p>
          <a:p>
            <a:pPr>
              <a:lnSpc>
                <a:spcPct val="100000"/>
              </a:lnSpc>
              <a:spcAft>
                <a:spcPts val="1000"/>
              </a:spcAft>
            </a:pPr>
            <a:r>
              <a:rPr lang="en-US" sz="1800" b="1" dirty="0"/>
              <a:t>AZCLI:  </a:t>
            </a:r>
            <a:r>
              <a:rPr lang="en-US" sz="1800" b="1" dirty="0" err="1"/>
              <a:t>az</a:t>
            </a:r>
            <a:r>
              <a:rPr lang="en-US" sz="1800" b="1" dirty="0"/>
              <a:t> graph &lt;command&gt;</a:t>
            </a:r>
          </a:p>
        </p:txBody>
      </p:sp>
    </p:spTree>
    <p:extLst>
      <p:ext uri="{BB962C8B-B14F-4D97-AF65-F5344CB8AC3E}">
        <p14:creationId xmlns:p14="http://schemas.microsoft.com/office/powerpoint/2010/main" val="35581499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 No API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682253"/>
            <a:ext cx="10719558" cy="502447"/>
          </a:xfrm>
        </p:spPr>
        <p:txBody>
          <a:bodyPr/>
          <a:lstStyle/>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r>
              <a:rPr lang="en-US" sz="1800" dirty="0"/>
              <a:t> </a:t>
            </a:r>
            <a:endParaRPr lang="en-US" sz="1800" b="1" dirty="0"/>
          </a:p>
        </p:txBody>
      </p:sp>
    </p:spTree>
    <p:extLst>
      <p:ext uri="{BB962C8B-B14F-4D97-AF65-F5344CB8AC3E}">
        <p14:creationId xmlns:p14="http://schemas.microsoft.com/office/powerpoint/2010/main" val="91707516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VM Vulnerability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TODO</a:t>
            </a:r>
          </a:p>
        </p:txBody>
      </p:sp>
    </p:spTree>
    <p:extLst>
      <p:ext uri="{BB962C8B-B14F-4D97-AF65-F5344CB8AC3E}">
        <p14:creationId xmlns:p14="http://schemas.microsoft.com/office/powerpoint/2010/main" val="396614906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SQL Vulnerability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TODO</a:t>
            </a:r>
          </a:p>
        </p:txBody>
      </p:sp>
    </p:spTree>
    <p:extLst>
      <p:ext uri="{BB962C8B-B14F-4D97-AF65-F5344CB8AC3E}">
        <p14:creationId xmlns:p14="http://schemas.microsoft.com/office/powerpoint/2010/main" val="329187321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TODO</a:t>
            </a:r>
          </a:p>
        </p:txBody>
      </p:sp>
    </p:spTree>
    <p:extLst>
      <p:ext uri="{BB962C8B-B14F-4D97-AF65-F5344CB8AC3E}">
        <p14:creationId xmlns:p14="http://schemas.microsoft.com/office/powerpoint/2010/main" val="122722063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Microsoft Defender for Cloud features will generate recommendations based on Policy definitions and assignments.  These include:</a:t>
            </a:r>
          </a:p>
          <a:p>
            <a:pPr>
              <a:lnSpc>
                <a:spcPct val="100000"/>
              </a:lnSpc>
              <a:spcAft>
                <a:spcPts val="1000"/>
              </a:spcAft>
            </a:pPr>
            <a:endParaRPr lang="en-US" sz="1800" dirty="0"/>
          </a:p>
          <a:p>
            <a:pPr>
              <a:lnSpc>
                <a:spcPct val="100000"/>
              </a:lnSpc>
              <a:spcAft>
                <a:spcPts val="1000"/>
              </a:spcAft>
            </a:pPr>
            <a:r>
              <a:rPr lang="en-US" sz="1800" dirty="0"/>
              <a:t>Microsoft Defender for Cloud for Container Registries</a:t>
            </a:r>
          </a:p>
          <a:p>
            <a:pPr>
              <a:lnSpc>
                <a:spcPct val="100000"/>
              </a:lnSpc>
              <a:spcAft>
                <a:spcPts val="1000"/>
              </a:spcAft>
            </a:pPr>
            <a:r>
              <a:rPr lang="en-US" sz="1800" dirty="0"/>
              <a:t>Microsoft Defender for Cloud for Kubernetes</a:t>
            </a:r>
          </a:p>
          <a:p>
            <a:pPr>
              <a:lnSpc>
                <a:spcPct val="100000"/>
              </a:lnSpc>
              <a:spcAft>
                <a:spcPts val="1000"/>
              </a:spcAft>
            </a:pPr>
            <a:r>
              <a:rPr lang="en-US" sz="1800" dirty="0"/>
              <a:t>Microsoft Defender for Cloud for Storage</a:t>
            </a:r>
          </a:p>
          <a:p>
            <a:pPr>
              <a:lnSpc>
                <a:spcPct val="100000"/>
              </a:lnSpc>
              <a:spcAft>
                <a:spcPts val="1000"/>
              </a:spcAft>
            </a:pPr>
            <a:r>
              <a:rPr lang="en-US" sz="1800" dirty="0"/>
              <a:t>Microsoft Defender for Cloud for Key Vault</a:t>
            </a:r>
          </a:p>
          <a:p>
            <a:pPr>
              <a:lnSpc>
                <a:spcPct val="100000"/>
              </a:lnSpc>
              <a:spcAft>
                <a:spcPts val="1000"/>
              </a:spcAft>
            </a:pPr>
            <a:endParaRPr lang="en-US" sz="1800" b="1" dirty="0"/>
          </a:p>
        </p:txBody>
      </p:sp>
    </p:spTree>
    <p:extLst>
      <p:ext uri="{BB962C8B-B14F-4D97-AF65-F5344CB8AC3E}">
        <p14:creationId xmlns:p14="http://schemas.microsoft.com/office/powerpoint/2010/main" val="330654610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List</a:t>
            </a:r>
            <a:r>
              <a:rPr lang="en-US" sz="1800" dirty="0"/>
              <a:t> retrieves all your group recommendations and provides a JSON with an object for each group.</a:t>
            </a:r>
          </a:p>
          <a:p>
            <a:pPr>
              <a:lnSpc>
                <a:spcPct val="100000"/>
              </a:lnSpc>
              <a:spcAft>
                <a:spcPts val="1000"/>
              </a:spcAft>
            </a:pPr>
            <a:endParaRPr lang="en-US" sz="1800" dirty="0"/>
          </a:p>
          <a:p>
            <a:pPr>
              <a:lnSpc>
                <a:spcPct val="100000"/>
              </a:lnSpc>
              <a:spcAft>
                <a:spcPts val="1000"/>
              </a:spcAft>
            </a:pPr>
            <a:r>
              <a:rPr lang="en-US" sz="1800" b="1" dirty="0"/>
              <a:t>Get</a:t>
            </a:r>
            <a:r>
              <a:rPr lang="en-US" sz="1800" dirty="0"/>
              <a:t> retrieves the JSON with the full recommendation data (that is, list of machines, publisher/path rules,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Put</a:t>
            </a:r>
            <a:r>
              <a:rPr lang="en-US" sz="1800" dirty="0"/>
              <a:t> configures your rule (use the JSON you retrieved with Get as the body for this request).</a:t>
            </a:r>
            <a:endParaRPr lang="en-US" sz="1800" b="1" dirty="0"/>
          </a:p>
        </p:txBody>
      </p:sp>
    </p:spTree>
    <p:extLst>
      <p:ext uri="{BB962C8B-B14F-4D97-AF65-F5344CB8AC3E}">
        <p14:creationId xmlns:p14="http://schemas.microsoft.com/office/powerpoint/2010/main" val="25709675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12523</TotalTime>
  <Words>10997</Words>
  <Application>Microsoft Office PowerPoint</Application>
  <PresentationFormat>Widescreen</PresentationFormat>
  <Paragraphs>1377</Paragraphs>
  <Slides>199</Slides>
  <Notes>158</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199</vt:i4>
      </vt:variant>
    </vt:vector>
  </HeadingPairs>
  <TitlesOfParts>
    <vt:vector size="218"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Microsoft Defender for Cloud + Azure Sentinel Better Together!  Day 1</vt:lpstr>
      <vt:lpstr>PowerPoint Presentation</vt:lpstr>
      <vt:lpstr>Pre-requisites</vt:lpstr>
      <vt:lpstr>Microsoft Defender for Cloud + Azure Sentinel</vt:lpstr>
      <vt:lpstr>Why are we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Defender for Cloud + Azure Sentinel : Better Together</vt:lpstr>
      <vt:lpstr>PowerPoint Presentation</vt:lpstr>
      <vt:lpstr>Microsoft Defender for Cloud</vt:lpstr>
      <vt:lpstr>Microsoft Defender for Cloud</vt:lpstr>
      <vt:lpstr>Microsoft Defender for Cloud</vt:lpstr>
      <vt:lpstr>CSPM Philosophy </vt:lpstr>
      <vt:lpstr>Microsoft Defender for Cloud Deployment</vt:lpstr>
      <vt:lpstr>Microsoft Defender for Cloud Deployment</vt:lpstr>
      <vt:lpstr>PowerShell (Resources Enable)</vt:lpstr>
      <vt:lpstr>PowerShell (Agent Auto Deployment)</vt:lpstr>
      <vt:lpstr>Quick Note</vt:lpstr>
      <vt:lpstr>PowerShell (Dependency Agent Auto Deployment)</vt:lpstr>
      <vt:lpstr>PowerShell (AKS Policy)</vt:lpstr>
      <vt:lpstr>Microsoft Defender for Cloud Solutions</vt:lpstr>
      <vt:lpstr>Agenda</vt:lpstr>
      <vt:lpstr>Azure Policy</vt:lpstr>
      <vt:lpstr>Azure Policy</vt:lpstr>
      <vt:lpstr>Microsoft Defender for Cloud + Azure Policy</vt:lpstr>
      <vt:lpstr>Microsoft Defender for Cloud + Azure Policy</vt:lpstr>
      <vt:lpstr>Deployment</vt:lpstr>
      <vt:lpstr>Deployment (Compliance)</vt:lpstr>
      <vt:lpstr>VM Vulnerability Assessments</vt:lpstr>
      <vt:lpstr>Microsoft Defender for Cloud – VM Vulnerability Assessment</vt:lpstr>
      <vt:lpstr>KQL</vt:lpstr>
      <vt:lpstr>KQL Common Queries</vt:lpstr>
      <vt:lpstr>Azure Policy</vt:lpstr>
      <vt:lpstr>Deployment</vt:lpstr>
      <vt:lpstr>SQL Vulnerability Assessments</vt:lpstr>
      <vt:lpstr>KQL</vt:lpstr>
      <vt:lpstr>KQL Common Queries</vt:lpstr>
      <vt:lpstr>Azure Policy</vt:lpstr>
      <vt:lpstr>Deployment</vt:lpstr>
      <vt:lpstr>PowerPoint Presentation</vt:lpstr>
      <vt:lpstr>PowerPoint Presentation</vt:lpstr>
      <vt:lpstr>File Integrity</vt:lpstr>
      <vt:lpstr>File Integrity</vt:lpstr>
      <vt:lpstr>KQL</vt:lpstr>
      <vt:lpstr>KQL – Common Queries</vt:lpstr>
      <vt:lpstr>Azure Policy</vt:lpstr>
      <vt:lpstr>Log Analytics Agent Deployment (Pre-req)</vt:lpstr>
      <vt:lpstr>Deployment (Change Tracking)</vt:lpstr>
      <vt:lpstr>Container Image Scanning</vt:lpstr>
      <vt:lpstr>Container Protection</vt:lpstr>
      <vt:lpstr>KQL</vt:lpstr>
      <vt:lpstr>KQL – Common Queries</vt:lpstr>
      <vt:lpstr>Azure Policy</vt:lpstr>
      <vt:lpstr>Deployment (Container Insights)</vt:lpstr>
      <vt:lpstr>Adaptive Application Control</vt:lpstr>
      <vt:lpstr>Adaptive Application Control</vt:lpstr>
      <vt:lpstr>KQL</vt:lpstr>
      <vt:lpstr>KQL – Common Queries</vt:lpstr>
      <vt:lpstr>Azure Policy</vt:lpstr>
      <vt:lpstr>Deployment</vt:lpstr>
      <vt:lpstr>Adaptive Network Hardening</vt:lpstr>
      <vt:lpstr>Adaptive Network Hardening</vt:lpstr>
      <vt:lpstr>KQL</vt:lpstr>
      <vt:lpstr>KQL – Common Queries</vt:lpstr>
      <vt:lpstr>Azure Policy</vt:lpstr>
      <vt:lpstr>Deployment</vt:lpstr>
      <vt:lpstr>Just In Time VM Access</vt:lpstr>
      <vt:lpstr>JIT VM Access</vt:lpstr>
      <vt:lpstr>KQL</vt:lpstr>
      <vt:lpstr>KQL – Common Queries</vt:lpstr>
      <vt:lpstr>Azure Policy</vt:lpstr>
      <vt:lpstr>Deployment</vt:lpstr>
      <vt:lpstr>Network Map</vt:lpstr>
      <vt:lpstr>Network Map</vt:lpstr>
      <vt:lpstr>KQL</vt:lpstr>
      <vt:lpstr>KQL – Common Queries</vt:lpstr>
      <vt:lpstr>Azure Policy</vt:lpstr>
      <vt:lpstr>Deployment</vt:lpstr>
      <vt:lpstr>Recommendations</vt:lpstr>
      <vt:lpstr>Recommendations</vt:lpstr>
      <vt:lpstr>Disable Recommendations</vt:lpstr>
      <vt:lpstr>PowerPoint Presentation</vt:lpstr>
      <vt:lpstr>PowerPoint Presentation</vt:lpstr>
      <vt:lpstr>Microsoft Defender for Cloud APIs</vt:lpstr>
      <vt:lpstr>Microsoft Defender for Cloud APIs</vt:lpstr>
      <vt:lpstr>Azure Resource Graph</vt:lpstr>
      <vt:lpstr>Resource Graph Explorer</vt:lpstr>
      <vt:lpstr>Resource Graph API</vt:lpstr>
      <vt:lpstr>Microsoft Defender for Cloud – No API Features</vt:lpstr>
      <vt:lpstr>VM Vulnerability</vt:lpstr>
      <vt:lpstr>SQL Vulnerability</vt:lpstr>
      <vt:lpstr>File Integrity</vt:lpstr>
      <vt:lpstr>Recommendations API</vt:lpstr>
      <vt:lpstr>Adaptive Application Control APIs</vt:lpstr>
      <vt:lpstr>Just In Time Access</vt:lpstr>
      <vt:lpstr>Compliance</vt:lpstr>
      <vt:lpstr>Authentication</vt:lpstr>
      <vt:lpstr>Versioning / Endpoints / Limits</vt:lpstr>
      <vt:lpstr>Limits</vt:lpstr>
      <vt:lpstr>Question…</vt:lpstr>
      <vt:lpstr>Question…</vt:lpstr>
      <vt:lpstr>DEMO: How to whiteboard designs</vt:lpstr>
      <vt:lpstr>Breakout Activity:  Microsoft Defender for Cloud</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Microsoft Defender for Cloud</vt:lpstr>
      <vt:lpstr>Azure Sentinel</vt:lpstr>
      <vt:lpstr>Azure Sentinel - Connectors</vt:lpstr>
      <vt:lpstr>Azure Sentinel - Connectors</vt:lpstr>
      <vt:lpstr>Azure Sentinel - Connectors</vt:lpstr>
      <vt:lpstr>Azure Sentinel - Connectors</vt:lpstr>
      <vt:lpstr>Logging - Focus on what’s important</vt:lpstr>
      <vt:lpstr>Azure Sentinel - Incidents</vt:lpstr>
      <vt:lpstr>Question…</vt:lpstr>
      <vt:lpstr>Azure Sentinel - Workbooks</vt:lpstr>
      <vt:lpstr>Azure Sentinel - Hunting</vt:lpstr>
      <vt:lpstr>Hunting Queries</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Evaluating a SIEM</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Microsoft Defender for Cloud Part 1</vt:lpstr>
      <vt:lpstr>Q + A</vt:lpstr>
      <vt:lpstr>Full Group Activity:  Microsoft Defender for Cloud + Azure Sentinel</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756</cp:revision>
  <dcterms:created xsi:type="dcterms:W3CDTF">2020-05-01T23:34:12Z</dcterms:created>
  <dcterms:modified xsi:type="dcterms:W3CDTF">2021-11-20T17:26:49Z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